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6" r:id="rId3"/>
    <p:sldId id="258" r:id="rId4"/>
    <p:sldId id="259" r:id="rId5"/>
    <p:sldId id="263" r:id="rId6"/>
    <p:sldId id="264" r:id="rId7"/>
    <p:sldId id="265" r:id="rId8"/>
    <p:sldId id="266" r:id="rId9"/>
    <p:sldId id="267" r:id="rId10"/>
    <p:sldId id="268" r:id="rId11"/>
    <p:sldId id="260" r:id="rId12"/>
    <p:sldId id="270" r:id="rId13"/>
    <p:sldId id="261" r:id="rId14"/>
    <p:sldId id="269" r:id="rId15"/>
    <p:sldId id="262" r:id="rId16"/>
    <p:sldId id="288" r:id="rId17"/>
    <p:sldId id="289" r:id="rId18"/>
    <p:sldId id="271" r:id="rId19"/>
    <p:sldId id="291" r:id="rId20"/>
    <p:sldId id="292" r:id="rId21"/>
    <p:sldId id="290"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9"/>
    <a:srgbClr val="6A6A6A"/>
    <a:srgbClr val="01C094"/>
    <a:srgbClr val="03715B"/>
    <a:srgbClr val="17EE0C"/>
    <a:srgbClr val="ADBACA"/>
    <a:srgbClr val="D66212"/>
    <a:srgbClr val="966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01" d="100"/>
          <a:sy n="101" d="100"/>
        </p:scale>
        <p:origin x="11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84E7E-93B6-46D7-AD88-AFC67BD7A068}" type="datetimeFigureOut">
              <a:rPr lang="en-US" smtClean="0"/>
              <a:t>3/30/2020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76A67-A261-4F41-B505-FB7C1AF9BB92}" type="slidenum">
              <a:rPr lang="en-US" smtClean="0"/>
              <a:t>‹#›</a:t>
            </a:fld>
            <a:endParaRPr lang="en-US"/>
          </a:p>
        </p:txBody>
      </p:sp>
    </p:spTree>
    <p:extLst>
      <p:ext uri="{BB962C8B-B14F-4D97-AF65-F5344CB8AC3E}">
        <p14:creationId xmlns:p14="http://schemas.microsoft.com/office/powerpoint/2010/main" val="22762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extLst>
      <p:ext uri="{BB962C8B-B14F-4D97-AF65-F5344CB8AC3E}">
        <p14:creationId xmlns:p14="http://schemas.microsoft.com/office/powerpoint/2010/main" val="60285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10</a:t>
            </a:fld>
            <a:endParaRPr lang="en-US"/>
          </a:p>
        </p:txBody>
      </p:sp>
    </p:spTree>
    <p:extLst>
      <p:ext uri="{BB962C8B-B14F-4D97-AF65-F5344CB8AC3E}">
        <p14:creationId xmlns:p14="http://schemas.microsoft.com/office/powerpoint/2010/main" val="75317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11</a:t>
            </a:fld>
            <a:endParaRPr lang="en-US"/>
          </a:p>
        </p:txBody>
      </p:sp>
    </p:spTree>
    <p:extLst>
      <p:ext uri="{BB962C8B-B14F-4D97-AF65-F5344CB8AC3E}">
        <p14:creationId xmlns:p14="http://schemas.microsoft.com/office/powerpoint/2010/main" val="396354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12</a:t>
            </a:fld>
            <a:endParaRPr lang="en-US"/>
          </a:p>
        </p:txBody>
      </p:sp>
    </p:spTree>
    <p:extLst>
      <p:ext uri="{BB962C8B-B14F-4D97-AF65-F5344CB8AC3E}">
        <p14:creationId xmlns:p14="http://schemas.microsoft.com/office/powerpoint/2010/main" val="78193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13</a:t>
            </a:fld>
            <a:endParaRPr lang="en-US"/>
          </a:p>
        </p:txBody>
      </p:sp>
    </p:spTree>
    <p:extLst>
      <p:ext uri="{BB962C8B-B14F-4D97-AF65-F5344CB8AC3E}">
        <p14:creationId xmlns:p14="http://schemas.microsoft.com/office/powerpoint/2010/main" val="3366078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14</a:t>
            </a:fld>
            <a:endParaRPr lang="en-US"/>
          </a:p>
        </p:txBody>
      </p:sp>
    </p:spTree>
    <p:extLst>
      <p:ext uri="{BB962C8B-B14F-4D97-AF65-F5344CB8AC3E}">
        <p14:creationId xmlns:p14="http://schemas.microsoft.com/office/powerpoint/2010/main" val="331322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15</a:t>
            </a:fld>
            <a:endParaRPr lang="en-US"/>
          </a:p>
        </p:txBody>
      </p:sp>
    </p:spTree>
    <p:extLst>
      <p:ext uri="{BB962C8B-B14F-4D97-AF65-F5344CB8AC3E}">
        <p14:creationId xmlns:p14="http://schemas.microsoft.com/office/powerpoint/2010/main" val="149418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16</a:t>
            </a:fld>
            <a:endParaRPr lang="en-US"/>
          </a:p>
        </p:txBody>
      </p:sp>
    </p:spTree>
    <p:extLst>
      <p:ext uri="{BB962C8B-B14F-4D97-AF65-F5344CB8AC3E}">
        <p14:creationId xmlns:p14="http://schemas.microsoft.com/office/powerpoint/2010/main" val="251235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17</a:t>
            </a:fld>
            <a:endParaRPr lang="en-US"/>
          </a:p>
        </p:txBody>
      </p:sp>
    </p:spTree>
    <p:extLst>
      <p:ext uri="{BB962C8B-B14F-4D97-AF65-F5344CB8AC3E}">
        <p14:creationId xmlns:p14="http://schemas.microsoft.com/office/powerpoint/2010/main" val="371207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18</a:t>
            </a:fld>
            <a:endParaRPr lang="en-US"/>
          </a:p>
        </p:txBody>
      </p:sp>
    </p:spTree>
    <p:extLst>
      <p:ext uri="{BB962C8B-B14F-4D97-AF65-F5344CB8AC3E}">
        <p14:creationId xmlns:p14="http://schemas.microsoft.com/office/powerpoint/2010/main" val="236977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19</a:t>
            </a:fld>
            <a:endParaRPr lang="en-US"/>
          </a:p>
        </p:txBody>
      </p:sp>
    </p:spTree>
    <p:extLst>
      <p:ext uri="{BB962C8B-B14F-4D97-AF65-F5344CB8AC3E}">
        <p14:creationId xmlns:p14="http://schemas.microsoft.com/office/powerpoint/2010/main" val="214600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121239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21</a:t>
            </a:fld>
            <a:endParaRPr lang="en-US"/>
          </a:p>
        </p:txBody>
      </p:sp>
    </p:spTree>
    <p:extLst>
      <p:ext uri="{BB962C8B-B14F-4D97-AF65-F5344CB8AC3E}">
        <p14:creationId xmlns:p14="http://schemas.microsoft.com/office/powerpoint/2010/main" val="82309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22</a:t>
            </a:fld>
            <a:endParaRPr lang="en-US"/>
          </a:p>
        </p:txBody>
      </p:sp>
    </p:spTree>
    <p:extLst>
      <p:ext uri="{BB962C8B-B14F-4D97-AF65-F5344CB8AC3E}">
        <p14:creationId xmlns:p14="http://schemas.microsoft.com/office/powerpoint/2010/main" val="34946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extLst>
      <p:ext uri="{BB962C8B-B14F-4D97-AF65-F5344CB8AC3E}">
        <p14:creationId xmlns:p14="http://schemas.microsoft.com/office/powerpoint/2010/main" val="42645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504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extLst>
      <p:ext uri="{BB962C8B-B14F-4D97-AF65-F5344CB8AC3E}">
        <p14:creationId xmlns:p14="http://schemas.microsoft.com/office/powerpoint/2010/main" val="32903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extLst>
      <p:ext uri="{BB962C8B-B14F-4D97-AF65-F5344CB8AC3E}">
        <p14:creationId xmlns:p14="http://schemas.microsoft.com/office/powerpoint/2010/main" val="24877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7</a:t>
            </a:fld>
            <a:endParaRPr lang="en-US"/>
          </a:p>
        </p:txBody>
      </p:sp>
    </p:spTree>
    <p:extLst>
      <p:ext uri="{BB962C8B-B14F-4D97-AF65-F5344CB8AC3E}">
        <p14:creationId xmlns:p14="http://schemas.microsoft.com/office/powerpoint/2010/main" val="109451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8</a:t>
            </a:fld>
            <a:endParaRPr lang="en-US"/>
          </a:p>
        </p:txBody>
      </p:sp>
    </p:spTree>
    <p:extLst>
      <p:ext uri="{BB962C8B-B14F-4D97-AF65-F5344CB8AC3E}">
        <p14:creationId xmlns:p14="http://schemas.microsoft.com/office/powerpoint/2010/main" val="194894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9</a:t>
            </a:fld>
            <a:endParaRPr lang="en-US"/>
          </a:p>
        </p:txBody>
      </p:sp>
    </p:spTree>
    <p:extLst>
      <p:ext uri="{BB962C8B-B14F-4D97-AF65-F5344CB8AC3E}">
        <p14:creationId xmlns:p14="http://schemas.microsoft.com/office/powerpoint/2010/main" val="198022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9F5D-E7CE-4727-B9DE-B433D4E41F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32D86DC-2B94-419B-8AD9-8BBCDCAAA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C01025-A778-46B0-A068-DAC91C906A7C}"/>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1C23FF67-EA45-4146-82D2-BFA2166A0C7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F4E52FF-E42F-49D2-9684-BC936F622E7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24639261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7E59C-1396-4FEF-B6C8-BEAECA91E5D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55FB867-6D55-4F65-83D5-1AA9018F5C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041FE45-68EA-4AE0-9179-E8339C81E4F1}"/>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5AD83E02-FD85-4258-9055-9B1157652E0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FDA5D8-F5AA-47F3-B2EA-DDFFA3096E5F}"/>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98198932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6F86E22-F1DE-41C0-9362-A44E5E6528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6640CE2-D1AE-4462-95A5-2CD07236A2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456705C-85BC-465F-ACE6-154259F6C90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7DA2B4B0-216B-4E0B-98B9-69A4D98D52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5EF806A-9EA8-4459-8B74-2011C73B5EBC}"/>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41580803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5C3AB-6F3D-49E6-8DB7-9357CCDE84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72E3626-C4BC-471E-8AC1-447CA76687D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9CB3AF3-A5A1-424F-87C9-0A21B36202F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95BBD19-5551-4009-B46A-AB6B3C27A74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C136401-4914-4555-B653-8C416C4A149D}"/>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89931918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F492A-CB13-449E-A222-751096246C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7A47CE-5059-483F-8144-2A396392B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9235F4-93B6-451F-B75E-08DE21512A5D}"/>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4F7101A0-03A9-4940-BC27-F92331B4125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6F90527-E797-45B5-83E2-65E70CC52129}"/>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22881986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5C93E-BB4D-41BC-B006-BD8D45457E0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2EEB03A-6ACE-489B-823B-A2FFDFBF452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DE463F84-0C2A-4FE4-B5A0-1368F945D15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6B860B86-C8A3-485E-9CF8-E4C8341F0ED8}"/>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54EA2883-CE3F-4ACA-A27F-B64A45B1BC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F82CE18-58D8-47EC-A195-5ACE09E58A2A}"/>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424525720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DDCF0-848A-4651-83B8-71E8F6E9B8D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A48459C-CFEB-4D83-8EBD-CA5ABB817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DBE8E3-B864-4EA4-8226-9EEE8E70AF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3DD5CFC-5328-4EC8-B895-DFA465F4F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583F38-1350-4DE3-B060-8CC58EBD45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F4427F3-EEDE-444B-B986-6600F65BBDB3}"/>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8" name="页脚占位符 7">
            <a:extLst>
              <a:ext uri="{FF2B5EF4-FFF2-40B4-BE49-F238E27FC236}">
                <a16:creationId xmlns:a16="http://schemas.microsoft.com/office/drawing/2014/main" id="{5DA8FA91-B8BC-4106-895E-EFDC0349FBE2}"/>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B7765B48-4081-4987-B553-82DB362C66C5}"/>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25336993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BAE1A-815C-4758-B9EA-B6567D6238C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EE06B0C-513D-43F9-8385-2548CCED10E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4" name="页脚占位符 3">
            <a:extLst>
              <a:ext uri="{FF2B5EF4-FFF2-40B4-BE49-F238E27FC236}">
                <a16:creationId xmlns:a16="http://schemas.microsoft.com/office/drawing/2014/main" id="{0BE95AB4-E74F-4EBA-B439-F422CDC0FF09}"/>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692A211C-4A0E-4F38-BBDE-574740D2ABCB}"/>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64717413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2B1797-93C6-468B-A2FB-4D0E87E79140}"/>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3" name="页脚占位符 2">
            <a:extLst>
              <a:ext uri="{FF2B5EF4-FFF2-40B4-BE49-F238E27FC236}">
                <a16:creationId xmlns:a16="http://schemas.microsoft.com/office/drawing/2014/main" id="{D8127248-A45A-4294-BB72-6394B02A25C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9D60D61-4027-4CDA-ADAD-4F0F0ADC7E74}"/>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6802895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EF9DE-B0C7-4867-9FE0-6D1D318FF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EDAB985-59C9-4F9E-998E-1F9F16A5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E11A760-22F1-47EA-B0F6-4A0ABD00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88B95-56BF-4DAD-9EC4-1F80F341B482}"/>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C647B0C1-EE22-40E5-B02F-533AC5F7683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B94982-F3C2-47EB-9EEC-49BEC90E02F3}"/>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380713612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E8E6-BC3C-48FE-A800-BE9171071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7C3F0BD-32E2-4A14-9D71-417F0B12E4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A8C6C0C-EAE4-4BE8-B179-CDF26F09A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2718CB-ABAF-4148-BA93-F224BE8BC28E}"/>
              </a:ext>
            </a:extLst>
          </p:cNvPr>
          <p:cNvSpPr>
            <a:spLocks noGrp="1"/>
          </p:cNvSpPr>
          <p:nvPr>
            <p:ph type="dt" sz="half" idx="10"/>
          </p:nvPr>
        </p:nvSpPr>
        <p:spPr/>
        <p:txBody>
          <a:bodyPr/>
          <a:lstStyle/>
          <a:p>
            <a:fld id="{32F9DE69-BC8D-452A-9BB7-38071D928C32}" type="datetimeFigureOut">
              <a:rPr lang="en-US" smtClean="0"/>
              <a:t>3/30/2020</a:t>
            </a:fld>
            <a:endParaRPr lang="en-US"/>
          </a:p>
        </p:txBody>
      </p:sp>
      <p:sp>
        <p:nvSpPr>
          <p:cNvPr id="6" name="页脚占位符 5">
            <a:extLst>
              <a:ext uri="{FF2B5EF4-FFF2-40B4-BE49-F238E27FC236}">
                <a16:creationId xmlns:a16="http://schemas.microsoft.com/office/drawing/2014/main" id="{2A855CDB-75E0-45E2-A0D3-4982557D34C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4F11A86-701F-4DE7-BF5F-925FB486FFDE}"/>
              </a:ext>
            </a:extLst>
          </p:cNvPr>
          <p:cNvSpPr>
            <a:spLocks noGrp="1"/>
          </p:cNvSpPr>
          <p:nvPr>
            <p:ph type="sldNum" sz="quarter" idx="12"/>
          </p:nvPr>
        </p:nvSpPr>
        <p:spPr/>
        <p:txBody>
          <a:bodyPr/>
          <a:lstStyle/>
          <a:p>
            <a:fld id="{10BDFE62-25FE-4B14-95E5-F2FCF760FFBA}" type="slidenum">
              <a:rPr lang="en-US" smtClean="0"/>
              <a:t>‹#›</a:t>
            </a:fld>
            <a:endParaRPr lang="en-US"/>
          </a:p>
        </p:txBody>
      </p:sp>
    </p:spTree>
    <p:extLst>
      <p:ext uri="{BB962C8B-B14F-4D97-AF65-F5344CB8AC3E}">
        <p14:creationId xmlns:p14="http://schemas.microsoft.com/office/powerpoint/2010/main" val="155333061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0AA586-5635-4159-A201-5C4CB5F0B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213EB63-0556-4935-AC04-D3888657F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BACA52D-A4F2-41A6-9394-C98A36193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DE69-BC8D-452A-9BB7-38071D928C32}" type="datetimeFigureOut">
              <a:rPr lang="en-US" smtClean="0"/>
              <a:t>3/30/2020</a:t>
            </a:fld>
            <a:endParaRPr lang="en-US"/>
          </a:p>
        </p:txBody>
      </p:sp>
      <p:sp>
        <p:nvSpPr>
          <p:cNvPr id="5" name="页脚占位符 4">
            <a:extLst>
              <a:ext uri="{FF2B5EF4-FFF2-40B4-BE49-F238E27FC236}">
                <a16:creationId xmlns:a16="http://schemas.microsoft.com/office/drawing/2014/main" id="{9D46B6AD-48C8-4FD9-9DBC-50E7A25EE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C32AEA7-F9F7-42EA-AC99-CE8A5EB41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DFE62-25FE-4B14-95E5-F2FCF760FFBA}" type="slidenum">
              <a:rPr lang="en-US" smtClean="0"/>
              <a:t>‹#›</a:t>
            </a:fld>
            <a:endParaRPr lang="en-US"/>
          </a:p>
        </p:txBody>
      </p:sp>
    </p:spTree>
    <p:extLst>
      <p:ext uri="{BB962C8B-B14F-4D97-AF65-F5344CB8AC3E}">
        <p14:creationId xmlns:p14="http://schemas.microsoft.com/office/powerpoint/2010/main" val="319429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63602"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6" name="图片 5"/>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3191219" y="1905840"/>
            <a:ext cx="6078070" cy="1077218"/>
          </a:xfrm>
          <a:prstGeom prst="rect">
            <a:avLst/>
          </a:prstGeom>
          <a:noFill/>
        </p:spPr>
        <p:txBody>
          <a:bodyPr wrap="square" rtlCol="0">
            <a:spAutoFit/>
          </a:bodyPr>
          <a:lstStyle/>
          <a:p>
            <a:pPr algn="ctr"/>
            <a:r>
              <a:rPr lang="en-US" sz="4000" b="1" dirty="0">
                <a:solidFill>
                  <a:schemeClr val="bg1"/>
                </a:solidFill>
              </a:rPr>
              <a:t>Predictive analytics</a:t>
            </a:r>
          </a:p>
          <a:p>
            <a:pPr algn="ctr"/>
            <a:r>
              <a:rPr lang="en-US" sz="2400" b="1" dirty="0">
                <a:solidFill>
                  <a:schemeClr val="bg1"/>
                </a:solidFill>
              </a:rPr>
              <a:t>for a facial emotion recognition task</a:t>
            </a:r>
          </a:p>
        </p:txBody>
      </p:sp>
      <p:grpSp>
        <p:nvGrpSpPr>
          <p:cNvPr id="3" name="组合 2"/>
          <p:cNvGrpSpPr/>
          <p:nvPr/>
        </p:nvGrpSpPr>
        <p:grpSpPr>
          <a:xfrm>
            <a:off x="2692396" y="3964090"/>
            <a:ext cx="7075715" cy="1622549"/>
            <a:chOff x="3056962" y="3646711"/>
            <a:chExt cx="6078071" cy="844896"/>
          </a:xfrm>
        </p:grpSpPr>
        <p:cxnSp>
          <p:nvCxnSpPr>
            <p:cNvPr id="9" name="直接连接符 8"/>
            <p:cNvCxnSpPr>
              <a:cxnSpLocks/>
            </p:cNvCxnSpPr>
            <p:nvPr/>
          </p:nvCxnSpPr>
          <p:spPr>
            <a:xfrm>
              <a:off x="3485453" y="3646711"/>
              <a:ext cx="52210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2" y="3744941"/>
              <a:ext cx="6078071" cy="1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Jiancong</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Shen, Vikki Sui,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Jinxu</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Xiang,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Ruiqi</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Wenjie </a:t>
              </a:r>
              <a:r>
                <a:rPr lang="en-US" altLang="zh-CN" dirty="0" err="1">
                  <a:solidFill>
                    <a:schemeClr val="bg1"/>
                  </a:solidFill>
                  <a:latin typeface="Arial" panose="020B0604020202020204" pitchFamily="34" charset="0"/>
                  <a:ea typeface="微软雅黑" panose="020B0503020204020204" pitchFamily="34" charset="-122"/>
                  <a:sym typeface="Arial" panose="020B0604020202020204" pitchFamily="34" charset="0"/>
                </a:rPr>
                <a:t>Xie</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4394852" y="4299288"/>
              <a:ext cx="3018972" cy="19231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Presenter: </a:t>
              </a:r>
              <a:r>
                <a:rPr lang="en-US" altLang="zh-CN" dirty="0" err="1">
                  <a:solidFill>
                    <a:schemeClr val="bg1"/>
                  </a:solidFill>
                  <a:latin typeface="微软雅黑" panose="020B0503020204020204" pitchFamily="34" charset="-122"/>
                  <a:ea typeface="微软雅黑" panose="020B0503020204020204" pitchFamily="34" charset="-122"/>
                </a:rPr>
                <a:t>Jinxu</a:t>
              </a:r>
              <a:r>
                <a:rPr lang="en-US" altLang="zh-CN" dirty="0">
                  <a:solidFill>
                    <a:schemeClr val="bg1"/>
                  </a:solidFill>
                  <a:latin typeface="微软雅黑" panose="020B0503020204020204" pitchFamily="34" charset="-122"/>
                  <a:ea typeface="微软雅黑" panose="020B0503020204020204" pitchFamily="34" charset="-122"/>
                </a:rPr>
                <a:t> Xiang</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5BC2BA5-3E35-47E8-B9F2-94423AC86F87}"/>
              </a:ext>
            </a:extLst>
          </p:cNvPr>
          <p:cNvSpPr txBox="1"/>
          <p:nvPr/>
        </p:nvSpPr>
        <p:spPr>
          <a:xfrm>
            <a:off x="4497650" y="3456693"/>
            <a:ext cx="3018972" cy="461665"/>
          </a:xfrm>
          <a:prstGeom prst="rect">
            <a:avLst/>
          </a:prstGeom>
          <a:noFill/>
        </p:spPr>
        <p:txBody>
          <a:bodyPr wrap="square" rtlCol="0">
            <a:spAutoFit/>
          </a:bodyPr>
          <a:lstStyle/>
          <a:p>
            <a:pPr algn="ctr"/>
            <a:r>
              <a:rPr lang="en-US" altLang="zh-CN" sz="2400" dirty="0">
                <a:solidFill>
                  <a:schemeClr val="bg1"/>
                </a:solidFill>
                <a:ea typeface="微软雅黑" panose="020B0503020204020204" pitchFamily="34" charset="-122"/>
              </a:rPr>
              <a:t>Group 8</a:t>
            </a:r>
            <a:endParaRPr lang="zh-CN" altLang="en-US" sz="24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17668689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- 7</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600036" y="1030515"/>
            <a:ext cx="6991928" cy="646331"/>
          </a:xfrm>
          <a:prstGeom prst="rect">
            <a:avLst/>
          </a:prstGeom>
          <a:noFill/>
        </p:spPr>
        <p:txBody>
          <a:bodyPr wrap="square" rtlCol="0">
            <a:spAutoFit/>
          </a:bodyPr>
          <a:lstStyle/>
          <a:p>
            <a:r>
              <a:rPr lang="en-US" sz="3600" dirty="0">
                <a:solidFill>
                  <a:srgbClr val="7030A0"/>
                </a:solidFill>
              </a:rPr>
              <a:t>The average image of each emotion!</a:t>
            </a:r>
            <a:endParaRPr lang="en-US" sz="3600" dirty="0">
              <a:solidFill>
                <a:srgbClr val="FF0000"/>
              </a:solidFill>
            </a:endParaRPr>
          </a:p>
        </p:txBody>
      </p:sp>
      <p:sp>
        <p:nvSpPr>
          <p:cNvPr id="40" name="文本框 39">
            <a:extLst>
              <a:ext uri="{FF2B5EF4-FFF2-40B4-BE49-F238E27FC236}">
                <a16:creationId xmlns:a16="http://schemas.microsoft.com/office/drawing/2014/main" id="{F3DEA221-A419-41C5-AEE4-4DF857AFBF07}"/>
              </a:ext>
            </a:extLst>
          </p:cNvPr>
          <p:cNvSpPr txBox="1"/>
          <p:nvPr/>
        </p:nvSpPr>
        <p:spPr>
          <a:xfrm>
            <a:off x="5771382" y="333477"/>
            <a:ext cx="5925429" cy="646331"/>
          </a:xfrm>
          <a:prstGeom prst="rect">
            <a:avLst/>
          </a:prstGeom>
          <a:noFill/>
        </p:spPr>
        <p:txBody>
          <a:bodyPr wrap="square" rtlCol="0">
            <a:spAutoFit/>
          </a:bodyPr>
          <a:lstStyle/>
          <a:p>
            <a:r>
              <a:rPr lang="en-US" dirty="0">
                <a:solidFill>
                  <a:srgbClr val="445469"/>
                </a:solidFill>
              </a:rPr>
              <a:t>HD images are saved in the ‘fig’ folder of our project.</a:t>
            </a:r>
          </a:p>
          <a:p>
            <a:r>
              <a:rPr lang="en-US" dirty="0">
                <a:solidFill>
                  <a:srgbClr val="445469"/>
                </a:solidFill>
              </a:rPr>
              <a:t>It looks like there are more female images in our training set.</a:t>
            </a:r>
          </a:p>
        </p:txBody>
      </p:sp>
      <p:pic>
        <p:nvPicPr>
          <p:cNvPr id="32" name="图片 31" descr="一群人的照片&#10;&#10;描述已自动生成">
            <a:extLst>
              <a:ext uri="{FF2B5EF4-FFF2-40B4-BE49-F238E27FC236}">
                <a16:creationId xmlns:a16="http://schemas.microsoft.com/office/drawing/2014/main" id="{D8DE54D9-D848-460C-9170-356F4D8C4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18" y="1583473"/>
            <a:ext cx="10339364" cy="5274527"/>
          </a:xfrm>
          <a:prstGeom prst="rect">
            <a:avLst/>
          </a:prstGeom>
        </p:spPr>
      </p:pic>
    </p:spTree>
    <p:extLst>
      <p:ext uri="{BB962C8B-B14F-4D97-AF65-F5344CB8AC3E}">
        <p14:creationId xmlns:p14="http://schemas.microsoft.com/office/powerpoint/2010/main" val="372307136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02</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Feature extraction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points features and image features</a:t>
              </a:r>
            </a:p>
          </p:txBody>
        </p:sp>
      </p:grpSp>
    </p:spTree>
    <p:extLst>
      <p:ext uri="{BB962C8B-B14F-4D97-AF65-F5344CB8AC3E}">
        <p14:creationId xmlns:p14="http://schemas.microsoft.com/office/powerpoint/2010/main" val="18963284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Feature extraction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A8E3EC5-D630-4504-B29C-577DEA4D5A4C}"/>
              </a:ext>
            </a:extLst>
          </p:cNvPr>
          <p:cNvSpPr txBox="1"/>
          <p:nvPr/>
        </p:nvSpPr>
        <p:spPr>
          <a:xfrm>
            <a:off x="2812813" y="1018519"/>
            <a:ext cx="6566374" cy="646331"/>
          </a:xfrm>
          <a:prstGeom prst="rect">
            <a:avLst/>
          </a:prstGeom>
          <a:noFill/>
        </p:spPr>
        <p:txBody>
          <a:bodyPr wrap="square" rtlCol="0">
            <a:spAutoFit/>
          </a:bodyPr>
          <a:lstStyle/>
          <a:p>
            <a:r>
              <a:rPr lang="en-US" sz="3600" dirty="0">
                <a:solidFill>
                  <a:srgbClr val="7030A0"/>
                </a:solidFill>
              </a:rPr>
              <a:t>What kind of features can we use?</a:t>
            </a:r>
            <a:endParaRPr lang="en-US" sz="3600" dirty="0">
              <a:solidFill>
                <a:srgbClr val="FF0000"/>
              </a:solidFill>
            </a:endParaRPr>
          </a:p>
        </p:txBody>
      </p:sp>
      <p:grpSp>
        <p:nvGrpSpPr>
          <p:cNvPr id="5" name="组合 4">
            <a:extLst>
              <a:ext uri="{FF2B5EF4-FFF2-40B4-BE49-F238E27FC236}">
                <a16:creationId xmlns:a16="http://schemas.microsoft.com/office/drawing/2014/main" id="{20DEEA50-67FE-406C-BD10-1F4ACE18B65B}"/>
              </a:ext>
            </a:extLst>
          </p:cNvPr>
          <p:cNvGrpSpPr/>
          <p:nvPr/>
        </p:nvGrpSpPr>
        <p:grpSpPr>
          <a:xfrm>
            <a:off x="4117556" y="2292572"/>
            <a:ext cx="3805959" cy="3298614"/>
            <a:chOff x="4043668" y="2135560"/>
            <a:chExt cx="3805959" cy="3298614"/>
          </a:xfrm>
        </p:grpSpPr>
        <p:sp>
          <p:nvSpPr>
            <p:cNvPr id="6" name="Teardrop 12">
              <a:extLst>
                <a:ext uri="{FF2B5EF4-FFF2-40B4-BE49-F238E27FC236}">
                  <a16:creationId xmlns:a16="http://schemas.microsoft.com/office/drawing/2014/main" id="{C2E772B4-5EA4-46ED-9160-4D341819D3F7}"/>
                </a:ext>
              </a:extLst>
            </p:cNvPr>
            <p:cNvSpPr/>
            <p:nvPr/>
          </p:nvSpPr>
          <p:spPr>
            <a:xfrm rot="16200000">
              <a:off x="6010432" y="3806997"/>
              <a:ext cx="1609518" cy="1644833"/>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ardrop 13">
              <a:extLst>
                <a:ext uri="{FF2B5EF4-FFF2-40B4-BE49-F238E27FC236}">
                  <a16:creationId xmlns:a16="http://schemas.microsoft.com/office/drawing/2014/main" id="{EDE36349-EE64-4E31-954D-27238B0715DA}"/>
                </a:ext>
              </a:extLst>
            </p:cNvPr>
            <p:cNvSpPr/>
            <p:nvPr/>
          </p:nvSpPr>
          <p:spPr>
            <a:xfrm rot="10800000">
              <a:off x="5992773" y="2135560"/>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ardrop 14">
              <a:extLst>
                <a:ext uri="{FF2B5EF4-FFF2-40B4-BE49-F238E27FC236}">
                  <a16:creationId xmlns:a16="http://schemas.microsoft.com/office/drawing/2014/main" id="{64A63B67-4FA2-4E8D-AF96-E1B283B15709}"/>
                </a:ext>
              </a:extLst>
            </p:cNvPr>
            <p:cNvSpPr/>
            <p:nvPr/>
          </p:nvSpPr>
          <p:spPr>
            <a:xfrm>
              <a:off x="4247450" y="3824656"/>
              <a:ext cx="1644833" cy="1609518"/>
            </a:xfrm>
            <a:prstGeom prst="teardrop">
              <a:avLst/>
            </a:prstGeom>
            <a:solidFill>
              <a:srgbClr val="03715B"/>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ardrop 17">
              <a:extLst>
                <a:ext uri="{FF2B5EF4-FFF2-40B4-BE49-F238E27FC236}">
                  <a16:creationId xmlns:a16="http://schemas.microsoft.com/office/drawing/2014/main" id="{D8E67217-4B67-4C4D-ACD9-64061B3EE002}"/>
                </a:ext>
              </a:extLst>
            </p:cNvPr>
            <p:cNvSpPr/>
            <p:nvPr/>
          </p:nvSpPr>
          <p:spPr>
            <a:xfrm rot="5400000">
              <a:off x="4261628" y="2117902"/>
              <a:ext cx="1609518" cy="1644833"/>
            </a:xfrm>
            <a:prstGeom prst="teardrop">
              <a:avLst/>
            </a:prstGeom>
            <a:solidFill>
              <a:srgbClr val="6A6A6A"/>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sosceles Triangle 20">
              <a:extLst>
                <a:ext uri="{FF2B5EF4-FFF2-40B4-BE49-F238E27FC236}">
                  <a16:creationId xmlns:a16="http://schemas.microsoft.com/office/drawing/2014/main" id="{4C562C1C-A468-4239-A309-2E47E7DFC46D}"/>
                </a:ext>
              </a:extLst>
            </p:cNvPr>
            <p:cNvSpPr/>
            <p:nvPr/>
          </p:nvSpPr>
          <p:spPr>
            <a:xfrm rot="16200000">
              <a:off x="3983227" y="2902180"/>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Isosceles Triangle 21">
              <a:extLst>
                <a:ext uri="{FF2B5EF4-FFF2-40B4-BE49-F238E27FC236}">
                  <a16:creationId xmlns:a16="http://schemas.microsoft.com/office/drawing/2014/main" id="{B32E75DB-2FC2-4A4A-B803-8B87B58683A2}"/>
                </a:ext>
              </a:extLst>
            </p:cNvPr>
            <p:cNvSpPr/>
            <p:nvPr/>
          </p:nvSpPr>
          <p:spPr>
            <a:xfrm rot="5400000">
              <a:off x="7712907" y="2902181"/>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sosceles Triangle 22">
              <a:extLst>
                <a:ext uri="{FF2B5EF4-FFF2-40B4-BE49-F238E27FC236}">
                  <a16:creationId xmlns:a16="http://schemas.microsoft.com/office/drawing/2014/main" id="{22A50C77-B959-4C3C-A2A4-195FD7E74A91}"/>
                </a:ext>
              </a:extLst>
            </p:cNvPr>
            <p:cNvSpPr/>
            <p:nvPr/>
          </p:nvSpPr>
          <p:spPr>
            <a:xfrm rot="16200000">
              <a:off x="3983225" y="4604285"/>
              <a:ext cx="197163" cy="76277"/>
            </a:xfrm>
            <a:prstGeom prst="triangle">
              <a:avLst/>
            </a:prstGeom>
            <a:solidFill>
              <a:srgbClr val="6A6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Isosceles Triangle 23">
              <a:extLst>
                <a:ext uri="{FF2B5EF4-FFF2-40B4-BE49-F238E27FC236}">
                  <a16:creationId xmlns:a16="http://schemas.microsoft.com/office/drawing/2014/main" id="{B81C755B-4CCE-4F9D-9E2A-59E9337CEF2C}"/>
                </a:ext>
              </a:extLst>
            </p:cNvPr>
            <p:cNvSpPr/>
            <p:nvPr/>
          </p:nvSpPr>
          <p:spPr>
            <a:xfrm rot="5400000">
              <a:off x="7712906" y="4604286"/>
              <a:ext cx="197163" cy="76277"/>
            </a:xfrm>
            <a:prstGeom prs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67744086-2353-4C13-A605-0C3FDB756E8C}"/>
                </a:ext>
              </a:extLst>
            </p:cNvPr>
            <p:cNvSpPr txBox="1"/>
            <p:nvPr/>
          </p:nvSpPr>
          <p:spPr>
            <a:xfrm>
              <a:off x="5353165" y="2917804"/>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211117BA-A984-47AA-8A5A-5B01C3B78C8D}"/>
                </a:ext>
              </a:extLst>
            </p:cNvPr>
            <p:cNvSpPr txBox="1"/>
            <p:nvPr/>
          </p:nvSpPr>
          <p:spPr>
            <a:xfrm>
              <a:off x="5876158" y="2920868"/>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568A4560-2A4D-4A59-B803-073C6256F83A}"/>
                </a:ext>
              </a:extLst>
            </p:cNvPr>
            <p:cNvSpPr txBox="1"/>
            <p:nvPr/>
          </p:nvSpPr>
          <p:spPr>
            <a:xfrm>
              <a:off x="5331040" y="3613365"/>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4906895-48FB-4779-ADCB-ECAEA41AA60F}"/>
                </a:ext>
              </a:extLst>
            </p:cNvPr>
            <p:cNvSpPr txBox="1"/>
            <p:nvPr/>
          </p:nvSpPr>
          <p:spPr>
            <a:xfrm>
              <a:off x="5888871" y="3610301"/>
              <a:ext cx="705763" cy="1015663"/>
            </a:xfrm>
            <a:prstGeom prst="rect">
              <a:avLst/>
            </a:prstGeom>
            <a:noFill/>
          </p:spPr>
          <p:txBody>
            <a:bodyPr wrap="square" rtlCol="0">
              <a:spAutoFit/>
            </a:bodyPr>
            <a:lstStyle/>
            <a:p>
              <a:r>
                <a:rPr lang="en-US" altLang="zh-CN"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zh-CN" altLang="en-US" sz="6000" b="1" i="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3@|17FFC:16777215|FBC:16777215|LFC:16777215|LBC:16777215">
            <a:extLst>
              <a:ext uri="{FF2B5EF4-FFF2-40B4-BE49-F238E27FC236}">
                <a16:creationId xmlns:a16="http://schemas.microsoft.com/office/drawing/2014/main" id="{A85B1F9E-8957-43C3-A9A2-CCD167D0F1D6}"/>
              </a:ext>
            </a:extLst>
          </p:cNvPr>
          <p:cNvSpPr txBox="1"/>
          <p:nvPr/>
        </p:nvSpPr>
        <p:spPr>
          <a:xfrm>
            <a:off x="735945" y="2161257"/>
            <a:ext cx="2637804"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Point coordinates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17FFC:16777215|FBC:16777215|LFC:16777215|LBC:16777215">
            <a:extLst>
              <a:ext uri="{FF2B5EF4-FFF2-40B4-BE49-F238E27FC236}">
                <a16:creationId xmlns:a16="http://schemas.microsoft.com/office/drawing/2014/main" id="{DD6C1A19-2BD3-459E-947B-2254250CC565}"/>
              </a:ext>
            </a:extLst>
          </p:cNvPr>
          <p:cNvSpPr txBox="1"/>
          <p:nvPr/>
        </p:nvSpPr>
        <p:spPr>
          <a:xfrm>
            <a:off x="735945" y="2524484"/>
            <a:ext cx="3446169" cy="1723549"/>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Since we have just finished the data preprocessing, the positions of all points should be standardized. Their coordinates are valid features. We have 78 feature points. Except for the center point with the same location, the feature dimension is 154.</a:t>
            </a:r>
          </a:p>
        </p:txBody>
      </p:sp>
      <p:sp>
        <p:nvSpPr>
          <p:cNvPr id="22" name="TextBox 13@|17FFC:16777215|FBC:16777215|LFC:16777215|LBC:16777215">
            <a:extLst>
              <a:ext uri="{FF2B5EF4-FFF2-40B4-BE49-F238E27FC236}">
                <a16:creationId xmlns:a16="http://schemas.microsoft.com/office/drawing/2014/main" id="{656501B9-3B8A-473A-AA94-3C1D514D588C}"/>
              </a:ext>
            </a:extLst>
          </p:cNvPr>
          <p:cNvSpPr txBox="1"/>
          <p:nvPr/>
        </p:nvSpPr>
        <p:spPr>
          <a:xfrm>
            <a:off x="735945" y="4179062"/>
            <a:ext cx="2863882"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Geometric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17FFC:16777215|FBC:16777215|LFC:16777215|LBC:16777215">
            <a:extLst>
              <a:ext uri="{FF2B5EF4-FFF2-40B4-BE49-F238E27FC236}">
                <a16:creationId xmlns:a16="http://schemas.microsoft.com/office/drawing/2014/main" id="{23CB5A82-2DD0-46FE-B0EF-BE1A363DCFE3}"/>
              </a:ext>
            </a:extLst>
          </p:cNvPr>
          <p:cNvSpPr txBox="1"/>
          <p:nvPr/>
        </p:nvSpPr>
        <p:spPr>
          <a:xfrm>
            <a:off x="748145" y="4611260"/>
            <a:ext cx="33694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distance, the slope between two points, the angle between three points, the area within the point set, and the regression coefficient of several points are all features that can summarize the expression. We took about 40 such features.</a:t>
            </a:r>
          </a:p>
        </p:txBody>
      </p:sp>
      <p:sp>
        <p:nvSpPr>
          <p:cNvPr id="24" name="TextBox 13@|17FFC:16777215|FBC:16777215|LFC:16777215|LBC:16777215">
            <a:extLst>
              <a:ext uri="{FF2B5EF4-FFF2-40B4-BE49-F238E27FC236}">
                <a16:creationId xmlns:a16="http://schemas.microsoft.com/office/drawing/2014/main" id="{D3048DD0-2EE6-4DC0-BD53-C4F31D708FBC}"/>
              </a:ext>
            </a:extLst>
          </p:cNvPr>
          <p:cNvSpPr txBox="1"/>
          <p:nvPr/>
        </p:nvSpPr>
        <p:spPr>
          <a:xfrm>
            <a:off x="8091062" y="2161359"/>
            <a:ext cx="2784651" cy="369332"/>
          </a:xfrm>
          <a:prstGeom prst="rect">
            <a:avLst/>
          </a:prstGeom>
          <a:noFill/>
        </p:spPr>
        <p:txBody>
          <a:bodyPr wrap="square" lIns="0" tIns="0" rIns="0" bIns="0" rtlCol="0" anchor="t" anchorCtr="0">
            <a:spAutoFit/>
          </a:bodyPr>
          <a:lstStyle/>
          <a:p>
            <a:pPr defTabSz="1216817">
              <a:spcBef>
                <a:spcPct val="20000"/>
              </a:spcBef>
              <a:defRPr/>
            </a:pPr>
            <a:r>
              <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Distance features</a:t>
            </a:r>
            <a:endPar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17FFC:16777215|FBC:16777215|LFC:16777215|LBC:16777215">
            <a:extLst>
              <a:ext uri="{FF2B5EF4-FFF2-40B4-BE49-F238E27FC236}">
                <a16:creationId xmlns:a16="http://schemas.microsoft.com/office/drawing/2014/main" id="{C4E51B0F-4212-43BB-B718-45992067CACB}"/>
              </a:ext>
            </a:extLst>
          </p:cNvPr>
          <p:cNvSpPr txBox="1"/>
          <p:nvPr/>
        </p:nvSpPr>
        <p:spPr>
          <a:xfrm>
            <a:off x="8091062" y="2524484"/>
            <a:ext cx="3685309" cy="1477328"/>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the baseline, 78 points pairwise distance are used, but we don't need so much. In fact, we can select some efficient distances to express nearly all the information. We extracted about 90 distance features.</a:t>
            </a:r>
          </a:p>
        </p:txBody>
      </p:sp>
      <p:sp>
        <p:nvSpPr>
          <p:cNvPr id="26" name="TextBox 13@|17FFC:16777215|FBC:16777215|LFC:16777215|LBC:16777215">
            <a:extLst>
              <a:ext uri="{FF2B5EF4-FFF2-40B4-BE49-F238E27FC236}">
                <a16:creationId xmlns:a16="http://schemas.microsoft.com/office/drawing/2014/main" id="{8EC035A6-BC78-4163-81DF-ECCDDF58C023}"/>
              </a:ext>
            </a:extLst>
          </p:cNvPr>
          <p:cNvSpPr txBox="1"/>
          <p:nvPr/>
        </p:nvSpPr>
        <p:spPr>
          <a:xfrm>
            <a:off x="8091062" y="4252197"/>
            <a:ext cx="2733083" cy="369332"/>
          </a:xfrm>
          <a:prstGeom prst="rect">
            <a:avLst/>
          </a:prstGeom>
          <a:noFill/>
        </p:spPr>
        <p:txBody>
          <a:bodyPr wrap="square" lIns="0" tIns="0" rIns="0" bIns="0" rtlCol="0" anchor="t" anchorCtr="0">
            <a:spAutoFit/>
          </a:bodyPr>
          <a:lstStyle/>
          <a:p>
            <a:pPr defTabSz="1216817">
              <a:spcBef>
                <a:spcPct val="20000"/>
              </a:spcBef>
              <a:defRPr/>
            </a:pPr>
            <a:r>
              <a:rPr 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Color features</a:t>
            </a:r>
          </a:p>
        </p:txBody>
      </p:sp>
      <p:sp>
        <p:nvSpPr>
          <p:cNvPr id="27" name="TextBox 13@|17FFC:16777215|FBC:16777215|LFC:16777215|LBC:16777215">
            <a:extLst>
              <a:ext uri="{FF2B5EF4-FFF2-40B4-BE49-F238E27FC236}">
                <a16:creationId xmlns:a16="http://schemas.microsoft.com/office/drawing/2014/main" id="{16B5D477-70A7-42A3-80BE-66013CE35646}"/>
              </a:ext>
            </a:extLst>
          </p:cNvPr>
          <p:cNvSpPr txBox="1"/>
          <p:nvPr/>
        </p:nvSpPr>
        <p:spPr>
          <a:xfrm>
            <a:off x="8091060" y="4621529"/>
            <a:ext cx="3685311" cy="1969770"/>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latin typeface="Arial" panose="020B0604020202020204" pitchFamily="34" charset="0"/>
                <a:ea typeface="微软雅黑" panose="020B0503020204020204" pitchFamily="34" charset="-122"/>
                <a:sym typeface="Arial" panose="020B0604020202020204" pitchFamily="34" charset="0"/>
              </a:rPr>
              <a:t>In addition to the features that can be obtained from 78 points, information can also be obtained from the image, such as forehead wrinkles and nasolabial folds. We use a proportion of pixels much darker than skin tones in an area to express these features. The dimension of these features is 10.</a:t>
            </a:r>
          </a:p>
        </p:txBody>
      </p:sp>
      <p:sp>
        <p:nvSpPr>
          <p:cNvPr id="38" name="文本框 37">
            <a:extLst>
              <a:ext uri="{FF2B5EF4-FFF2-40B4-BE49-F238E27FC236}">
                <a16:creationId xmlns:a16="http://schemas.microsoft.com/office/drawing/2014/main" id="{042AED40-50A4-434B-ABD4-706A95251C8C}"/>
              </a:ext>
            </a:extLst>
          </p:cNvPr>
          <p:cNvSpPr txBox="1"/>
          <p:nvPr/>
        </p:nvSpPr>
        <p:spPr>
          <a:xfrm>
            <a:off x="6066660" y="245755"/>
            <a:ext cx="4503790" cy="646331"/>
          </a:xfrm>
          <a:prstGeom prst="rect">
            <a:avLst/>
          </a:prstGeom>
          <a:noFill/>
        </p:spPr>
        <p:txBody>
          <a:bodyPr wrap="square" rtlCol="0">
            <a:spAutoFit/>
          </a:bodyPr>
          <a:lstStyle/>
          <a:p>
            <a:r>
              <a:rPr lang="en-US" dirty="0">
                <a:solidFill>
                  <a:srgbClr val="03715B"/>
                </a:solidFill>
              </a:rPr>
              <a:t>The color is green means we used this feature.</a:t>
            </a:r>
          </a:p>
          <a:p>
            <a:r>
              <a:rPr lang="en-US" dirty="0">
                <a:solidFill>
                  <a:srgbClr val="6A6A6A"/>
                </a:solidFill>
              </a:rPr>
              <a:t>The color is grey means we didn’t choose it.</a:t>
            </a:r>
          </a:p>
        </p:txBody>
      </p:sp>
      <p:pic>
        <p:nvPicPr>
          <p:cNvPr id="41" name="图片 40" descr="图片包含 游戏机, 画&#10;&#10;描述已自动生成">
            <a:extLst>
              <a:ext uri="{FF2B5EF4-FFF2-40B4-BE49-F238E27FC236}">
                <a16:creationId xmlns:a16="http://schemas.microsoft.com/office/drawing/2014/main" id="{9BD3EB89-5152-4D12-ABEB-1C312EC03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392" y="4486689"/>
            <a:ext cx="965938" cy="533667"/>
          </a:xfrm>
          <a:prstGeom prst="rect">
            <a:avLst/>
          </a:prstGeom>
        </p:spPr>
      </p:pic>
      <p:pic>
        <p:nvPicPr>
          <p:cNvPr id="43" name="图片 42" descr="图片包含 游戏机, 标志, 画&#10;&#10;描述已自动生成">
            <a:extLst>
              <a:ext uri="{FF2B5EF4-FFF2-40B4-BE49-F238E27FC236}">
                <a16:creationId xmlns:a16="http://schemas.microsoft.com/office/drawing/2014/main" id="{74BFF6B5-2058-47E0-8DC3-CD9066EB0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237" y="2639498"/>
            <a:ext cx="915664" cy="915664"/>
          </a:xfrm>
          <a:prstGeom prst="rect">
            <a:avLst/>
          </a:prstGeom>
        </p:spPr>
      </p:pic>
      <p:pic>
        <p:nvPicPr>
          <p:cNvPr id="45" name="图片 44" descr="图片包含 游戏机, 画, 灯光&#10;&#10;描述已自动生成">
            <a:extLst>
              <a:ext uri="{FF2B5EF4-FFF2-40B4-BE49-F238E27FC236}">
                <a16:creationId xmlns:a16="http://schemas.microsoft.com/office/drawing/2014/main" id="{AE66C03E-692A-41E4-B339-7B639B101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1151" y="2660447"/>
            <a:ext cx="733585" cy="733585"/>
          </a:xfrm>
          <a:prstGeom prst="rect">
            <a:avLst/>
          </a:prstGeom>
        </p:spPr>
      </p:pic>
      <p:pic>
        <p:nvPicPr>
          <p:cNvPr id="47" name="图片 46" descr="图片包含 游戏机, 画&#10;&#10;描述已自动生成">
            <a:extLst>
              <a:ext uri="{FF2B5EF4-FFF2-40B4-BE49-F238E27FC236}">
                <a16:creationId xmlns:a16="http://schemas.microsoft.com/office/drawing/2014/main" id="{B50F6E16-19B2-423A-AE91-428D7695D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910" y="4397287"/>
            <a:ext cx="771377" cy="771377"/>
          </a:xfrm>
          <a:prstGeom prst="rect">
            <a:avLst/>
          </a:prstGeom>
        </p:spPr>
      </p:pic>
    </p:spTree>
    <p:extLst>
      <p:ext uri="{BB962C8B-B14F-4D97-AF65-F5344CB8AC3E}">
        <p14:creationId xmlns:p14="http://schemas.microsoft.com/office/powerpoint/2010/main" val="2424578772"/>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right)">
                                      <p:cBhvr>
                                        <p:cTn id="14" dur="500"/>
                                        <p:tgtEl>
                                          <p:spTgt spid="20"/>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1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21" grpId="0"/>
      <p:bldP spid="22" grpId="0"/>
      <p:bldP spid="23" grpId="0"/>
      <p:bldP spid="24" grpId="0"/>
      <p:bldP spid="25" grpId="0"/>
      <p:bldP spid="26" grpId="0"/>
      <p:bldP spid="2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03</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Classifier application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GBM, SVM and </a:t>
              </a:r>
              <a:r>
                <a:rPr lang="en-US" altLang="zh-CN" sz="1600" dirty="0" err="1">
                  <a:solidFill>
                    <a:schemeClr val="tx1">
                      <a:lumMod val="50000"/>
                      <a:lumOff val="50000"/>
                    </a:schemeClr>
                  </a:solidFill>
                  <a:latin typeface="+mn-lt"/>
                  <a:ea typeface="微软雅黑" panose="020B0503020204020204" pitchFamily="34" charset="-122"/>
                  <a:sym typeface="Arial" panose="020B0604020202020204" pitchFamily="34" charset="0"/>
                </a:rPr>
                <a:t>XGBoost</a:t>
              </a: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27064754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Classifier application</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70207690-6B20-4C67-9A65-C41B77BA6DE7}"/>
              </a:ext>
            </a:extLst>
          </p:cNvPr>
          <p:cNvGrpSpPr/>
          <p:nvPr/>
        </p:nvGrpSpPr>
        <p:grpSpPr>
          <a:xfrm>
            <a:off x="3873071" y="1322016"/>
            <a:ext cx="4496954" cy="2815075"/>
            <a:chOff x="3848235" y="2294958"/>
            <a:chExt cx="4496954" cy="2815075"/>
          </a:xfrm>
        </p:grpSpPr>
        <p:sp>
          <p:nvSpPr>
            <p:cNvPr id="34" name="Shape 2292">
              <a:extLst>
                <a:ext uri="{FF2B5EF4-FFF2-40B4-BE49-F238E27FC236}">
                  <a16:creationId xmlns:a16="http://schemas.microsoft.com/office/drawing/2014/main" id="{4B7B55B1-D05F-4F09-9A95-DBC5B77954F8}"/>
                </a:ext>
              </a:extLst>
            </p:cNvPr>
            <p:cNvSpPr/>
            <p:nvPr/>
          </p:nvSpPr>
          <p:spPr>
            <a:xfrm>
              <a:off x="5863818" y="3194945"/>
              <a:ext cx="514450" cy="1676521"/>
            </a:xfrm>
            <a:custGeom>
              <a:avLst/>
              <a:gdLst/>
              <a:ahLst/>
              <a:cxnLst>
                <a:cxn ang="0">
                  <a:pos x="wd2" y="hd2"/>
                </a:cxn>
                <a:cxn ang="5400000">
                  <a:pos x="wd2" y="hd2"/>
                </a:cxn>
                <a:cxn ang="10800000">
                  <a:pos x="wd2" y="hd2"/>
                </a:cxn>
                <a:cxn ang="16200000">
                  <a:pos x="wd2" y="hd2"/>
                </a:cxn>
              </a:cxnLst>
              <a:rect l="0" t="0" r="r" b="b"/>
              <a:pathLst>
                <a:path w="19539" h="21600" extrusionOk="0">
                  <a:moveTo>
                    <a:pt x="9930" y="21600"/>
                  </a:moveTo>
                  <a:cubicBezTo>
                    <a:pt x="20721" y="20542"/>
                    <a:pt x="19511" y="17066"/>
                    <a:pt x="19486" y="14652"/>
                  </a:cubicBezTo>
                  <a:cubicBezTo>
                    <a:pt x="19474" y="13423"/>
                    <a:pt x="19379" y="9990"/>
                    <a:pt x="19378" y="6741"/>
                  </a:cubicBezTo>
                  <a:cubicBezTo>
                    <a:pt x="19377" y="3533"/>
                    <a:pt x="19594" y="510"/>
                    <a:pt x="19240" y="0"/>
                  </a:cubicBezTo>
                  <a:lnTo>
                    <a:pt x="168" y="25"/>
                  </a:lnTo>
                  <a:cubicBezTo>
                    <a:pt x="-173" y="550"/>
                    <a:pt x="108" y="3653"/>
                    <a:pt x="123" y="6906"/>
                  </a:cubicBezTo>
                  <a:cubicBezTo>
                    <a:pt x="139" y="10175"/>
                    <a:pt x="66" y="13590"/>
                    <a:pt x="149" y="14677"/>
                  </a:cubicBezTo>
                  <a:cubicBezTo>
                    <a:pt x="307" y="16754"/>
                    <a:pt x="-879" y="20577"/>
                    <a:pt x="9930" y="21600"/>
                  </a:cubicBezTo>
                  <a:lnTo>
                    <a:pt x="9930" y="21600"/>
                  </a:lnTo>
                  <a:close/>
                </a:path>
              </a:pathLst>
            </a:custGeom>
            <a:solidFill>
              <a:srgbClr val="03715B"/>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29" name="Shape 2289">
              <a:extLst>
                <a:ext uri="{FF2B5EF4-FFF2-40B4-BE49-F238E27FC236}">
                  <a16:creationId xmlns:a16="http://schemas.microsoft.com/office/drawing/2014/main" id="{ED5CE5B6-6F3A-4B2A-AD18-BBBA36988110}"/>
                </a:ext>
              </a:extLst>
            </p:cNvPr>
            <p:cNvSpPr/>
            <p:nvPr/>
          </p:nvSpPr>
          <p:spPr>
            <a:xfrm>
              <a:off x="3848235"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0" name="Shape 2305">
              <a:extLst>
                <a:ext uri="{FF2B5EF4-FFF2-40B4-BE49-F238E27FC236}">
                  <a16:creationId xmlns:a16="http://schemas.microsoft.com/office/drawing/2014/main" id="{BCB2B14D-C620-4D6F-B8DE-54CA1F91ABE6}"/>
                </a:ext>
              </a:extLst>
            </p:cNvPr>
            <p:cNvSpPr/>
            <p:nvPr/>
          </p:nvSpPr>
          <p:spPr>
            <a:xfrm>
              <a:off x="4242531" y="3699003"/>
              <a:ext cx="506360" cy="117246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1" name="Group 2310">
              <a:extLst>
                <a:ext uri="{FF2B5EF4-FFF2-40B4-BE49-F238E27FC236}">
                  <a16:creationId xmlns:a16="http://schemas.microsoft.com/office/drawing/2014/main" id="{1FE1C165-F7C0-4169-B0D5-1F8E562AA474}"/>
                </a:ext>
              </a:extLst>
            </p:cNvPr>
            <p:cNvGrpSpPr/>
            <p:nvPr/>
          </p:nvGrpSpPr>
          <p:grpSpPr>
            <a:xfrm flipH="1">
              <a:off x="4356762" y="3575269"/>
              <a:ext cx="311428" cy="553700"/>
              <a:chOff x="-40686" y="1236212"/>
              <a:chExt cx="652005" cy="1159226"/>
            </a:xfrm>
          </p:grpSpPr>
          <p:sp>
            <p:nvSpPr>
              <p:cNvPr id="50" name="Shape 2306">
                <a:extLst>
                  <a:ext uri="{FF2B5EF4-FFF2-40B4-BE49-F238E27FC236}">
                    <a16:creationId xmlns:a16="http://schemas.microsoft.com/office/drawing/2014/main" id="{16C4D22E-A880-434A-B2B0-0E4176BCCB81}"/>
                  </a:ext>
                </a:extLst>
              </p:cNvPr>
              <p:cNvSpPr/>
              <p:nvPr/>
            </p:nvSpPr>
            <p:spPr>
              <a:xfrm rot="10800000">
                <a:off x="236791" y="1236212"/>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1" name="Shape 2307">
                <a:extLst>
                  <a:ext uri="{FF2B5EF4-FFF2-40B4-BE49-F238E27FC236}">
                    <a16:creationId xmlns:a16="http://schemas.microsoft.com/office/drawing/2014/main" id="{05AB618F-A887-4279-ABC9-99410E5D2011}"/>
                  </a:ext>
                </a:extLst>
              </p:cNvPr>
              <p:cNvSpPr/>
              <p:nvPr/>
            </p:nvSpPr>
            <p:spPr>
              <a:xfrm rot="10800000">
                <a:off x="-40686" y="1495261"/>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2" name="Shape 2308">
                <a:extLst>
                  <a:ext uri="{FF2B5EF4-FFF2-40B4-BE49-F238E27FC236}">
                    <a16:creationId xmlns:a16="http://schemas.microsoft.com/office/drawing/2014/main" id="{374AA86C-968C-49F4-A620-763DD2A140C7}"/>
                  </a:ext>
                </a:extLst>
              </p:cNvPr>
              <p:cNvSpPr/>
              <p:nvPr/>
            </p:nvSpPr>
            <p:spPr>
              <a:xfrm rot="10800000">
                <a:off x="215754" y="1741938"/>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53" name="Shape 2309">
                <a:extLst>
                  <a:ext uri="{FF2B5EF4-FFF2-40B4-BE49-F238E27FC236}">
                    <a16:creationId xmlns:a16="http://schemas.microsoft.com/office/drawing/2014/main" id="{2FEDFF9C-AD8D-4AB5-AC05-83A88105F8DB}"/>
                  </a:ext>
                </a:extLst>
              </p:cNvPr>
              <p:cNvSpPr/>
              <p:nvPr/>
            </p:nvSpPr>
            <p:spPr>
              <a:xfrm rot="10800000">
                <a:off x="8752" y="2164644"/>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srgbClr val="E71F3C"/>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2" name="TextBox 55">
              <a:extLst>
                <a:ext uri="{FF2B5EF4-FFF2-40B4-BE49-F238E27FC236}">
                  <a16:creationId xmlns:a16="http://schemas.microsoft.com/office/drawing/2014/main" id="{C4937BB1-8935-4243-AA2C-314083DF1A4A}"/>
                </a:ext>
              </a:extLst>
            </p:cNvPr>
            <p:cNvSpPr txBox="1"/>
            <p:nvPr/>
          </p:nvSpPr>
          <p:spPr>
            <a:xfrm>
              <a:off x="4137590"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45</a:t>
              </a:r>
              <a:r>
                <a:rPr lang="id-ID" sz="1600" dirty="0">
                  <a:solidFill>
                    <a:prstClr val="white"/>
                  </a:solidFill>
                  <a:sym typeface="Arial" panose="020B0604020202020204" pitchFamily="34" charset="0"/>
                </a:rPr>
                <a:t>%</a:t>
              </a:r>
            </a:p>
          </p:txBody>
        </p:sp>
        <p:sp>
          <p:nvSpPr>
            <p:cNvPr id="33" name="Shape 2290">
              <a:extLst>
                <a:ext uri="{FF2B5EF4-FFF2-40B4-BE49-F238E27FC236}">
                  <a16:creationId xmlns:a16="http://schemas.microsoft.com/office/drawing/2014/main" id="{30BC7302-F2CE-4AAF-AA83-204516D0F0A0}"/>
                </a:ext>
              </a:extLst>
            </p:cNvPr>
            <p:cNvSpPr/>
            <p:nvPr/>
          </p:nvSpPr>
          <p:spPr>
            <a:xfrm>
              <a:off x="5467882" y="2301024"/>
              <a:ext cx="1265781" cy="2809009"/>
            </a:xfrm>
            <a:custGeom>
              <a:avLst/>
              <a:gdLst/>
              <a:ahLst/>
              <a:cxnLst>
                <a:cxn ang="0">
                  <a:pos x="wd2" y="hd2"/>
                </a:cxn>
                <a:cxn ang="5400000">
                  <a:pos x="wd2" y="hd2"/>
                </a:cxn>
                <a:cxn ang="10800000">
                  <a:pos x="wd2" y="hd2"/>
                </a:cxn>
                <a:cxn ang="16200000">
                  <a:pos x="wd2" y="hd2"/>
                </a:cxn>
              </a:cxnLst>
              <a:rect l="0" t="0" r="r" b="b"/>
              <a:pathLst>
                <a:path w="21600" h="21596" extrusionOk="0">
                  <a:moveTo>
                    <a:pt x="5253" y="16330"/>
                  </a:moveTo>
                  <a:lnTo>
                    <a:pt x="5253" y="16081"/>
                  </a:lnTo>
                  <a:cubicBezTo>
                    <a:pt x="5235" y="14768"/>
                    <a:pt x="5154" y="4707"/>
                    <a:pt x="5136" y="2139"/>
                  </a:cubicBezTo>
                  <a:lnTo>
                    <a:pt x="16744" y="2118"/>
                  </a:lnTo>
                  <a:lnTo>
                    <a:pt x="16853" y="16061"/>
                  </a:lnTo>
                  <a:lnTo>
                    <a:pt x="16855" y="16371"/>
                  </a:lnTo>
                  <a:cubicBezTo>
                    <a:pt x="16884" y="17571"/>
                    <a:pt x="16912" y="19213"/>
                    <a:pt x="14988" y="20020"/>
                  </a:cubicBezTo>
                  <a:cubicBezTo>
                    <a:pt x="14079" y="20399"/>
                    <a:pt x="12811" y="20583"/>
                    <a:pt x="11093" y="20587"/>
                  </a:cubicBezTo>
                  <a:cubicBezTo>
                    <a:pt x="9397" y="20587"/>
                    <a:pt x="8125" y="20388"/>
                    <a:pt x="7207" y="19975"/>
                  </a:cubicBezTo>
                  <a:cubicBezTo>
                    <a:pt x="5231" y="19089"/>
                    <a:pt x="5239" y="17361"/>
                    <a:pt x="5253" y="16330"/>
                  </a:cubicBezTo>
                  <a:cubicBezTo>
                    <a:pt x="5253" y="16330"/>
                    <a:pt x="5253" y="16330"/>
                    <a:pt x="5253" y="16330"/>
                  </a:cubicBezTo>
                  <a:close/>
                  <a:moveTo>
                    <a:pt x="12" y="2147"/>
                  </a:moveTo>
                  <a:lnTo>
                    <a:pt x="2904" y="2139"/>
                  </a:lnTo>
                  <a:cubicBezTo>
                    <a:pt x="2922" y="4718"/>
                    <a:pt x="3003" y="14772"/>
                    <a:pt x="3013" y="16085"/>
                  </a:cubicBezTo>
                  <a:lnTo>
                    <a:pt x="3013" y="16327"/>
                  </a:lnTo>
                  <a:cubicBezTo>
                    <a:pt x="3003" y="17516"/>
                    <a:pt x="2988" y="19504"/>
                    <a:pt x="5618" y="20690"/>
                  </a:cubicBezTo>
                  <a:cubicBezTo>
                    <a:pt x="6964" y="21294"/>
                    <a:pt x="8807" y="21600"/>
                    <a:pt x="11101" y="21596"/>
                  </a:cubicBezTo>
                  <a:cubicBezTo>
                    <a:pt x="13372" y="21592"/>
                    <a:pt x="15189" y="21311"/>
                    <a:pt x="16507" y="20760"/>
                  </a:cubicBezTo>
                  <a:cubicBezTo>
                    <a:pt x="19158" y="19651"/>
                    <a:pt x="19122" y="17752"/>
                    <a:pt x="19095" y="16364"/>
                  </a:cubicBezTo>
                  <a:lnTo>
                    <a:pt x="18976" y="2115"/>
                  </a:lnTo>
                  <a:lnTo>
                    <a:pt x="21600" y="2111"/>
                  </a:lnTo>
                  <a:lnTo>
                    <a:pt x="21588" y="0"/>
                  </a:lnTo>
                  <a:lnTo>
                    <a:pt x="0" y="31"/>
                  </a:lnTo>
                  <a:cubicBezTo>
                    <a:pt x="0" y="31"/>
                    <a:pt x="12" y="2147"/>
                    <a:pt x="12" y="2147"/>
                  </a:cubicBezTo>
                  <a:close/>
                </a:path>
              </a:pathLst>
            </a:custGeom>
            <a:solidFill>
              <a:srgbClr val="03715B"/>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36" name="Group 49">
              <a:extLst>
                <a:ext uri="{FF2B5EF4-FFF2-40B4-BE49-F238E27FC236}">
                  <a16:creationId xmlns:a16="http://schemas.microsoft.com/office/drawing/2014/main" id="{337E4A6A-4224-402C-AF58-976CE86AFE00}"/>
                </a:ext>
              </a:extLst>
            </p:cNvPr>
            <p:cNvGrpSpPr/>
            <p:nvPr/>
          </p:nvGrpSpPr>
          <p:grpSpPr>
            <a:xfrm>
              <a:off x="6002977" y="3104512"/>
              <a:ext cx="326682" cy="510807"/>
              <a:chOff x="6015677" y="1987860"/>
              <a:chExt cx="326682" cy="510807"/>
            </a:xfrm>
            <a:solidFill>
              <a:schemeClr val="bg1"/>
            </a:solidFill>
          </p:grpSpPr>
          <p:sp>
            <p:nvSpPr>
              <p:cNvPr id="46" name="Shape 2293">
                <a:extLst>
                  <a:ext uri="{FF2B5EF4-FFF2-40B4-BE49-F238E27FC236}">
                    <a16:creationId xmlns:a16="http://schemas.microsoft.com/office/drawing/2014/main" id="{769A40C0-44B3-41AF-BB06-9AA780F17831}"/>
                  </a:ext>
                </a:extLst>
              </p:cNvPr>
              <p:cNvSpPr/>
              <p:nvPr/>
            </p:nvSpPr>
            <p:spPr>
              <a:xfrm>
                <a:off x="6015677" y="1987860"/>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7" name="Shape 2294">
                <a:extLst>
                  <a:ext uri="{FF2B5EF4-FFF2-40B4-BE49-F238E27FC236}">
                    <a16:creationId xmlns:a16="http://schemas.microsoft.com/office/drawing/2014/main" id="{99E7D700-8069-4441-A9D4-BF3E1A87AA09}"/>
                  </a:ext>
                </a:extLst>
              </p:cNvPr>
              <p:cNvSpPr/>
              <p:nvPr/>
            </p:nvSpPr>
            <p:spPr>
              <a:xfrm>
                <a:off x="6209824" y="2183507"/>
                <a:ext cx="132535" cy="1325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8" name="Shape 2295">
                <a:extLst>
                  <a:ext uri="{FF2B5EF4-FFF2-40B4-BE49-F238E27FC236}">
                    <a16:creationId xmlns:a16="http://schemas.microsoft.com/office/drawing/2014/main" id="{AD3047F7-805C-4B36-8FBB-79F9735CEA75}"/>
                  </a:ext>
                </a:extLst>
              </p:cNvPr>
              <p:cNvSpPr/>
              <p:nvPr/>
            </p:nvSpPr>
            <p:spPr>
              <a:xfrm>
                <a:off x="6015677" y="2216489"/>
                <a:ext cx="178892" cy="178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9" name="Shape 2296">
                <a:extLst>
                  <a:ext uri="{FF2B5EF4-FFF2-40B4-BE49-F238E27FC236}">
                    <a16:creationId xmlns:a16="http://schemas.microsoft.com/office/drawing/2014/main" id="{E9F3C228-9AD5-4FD0-89EE-F918E6407E00}"/>
                  </a:ext>
                </a:extLst>
              </p:cNvPr>
              <p:cNvSpPr/>
              <p:nvPr/>
            </p:nvSpPr>
            <p:spPr>
              <a:xfrm>
                <a:off x="6139450" y="2388429"/>
                <a:ext cx="110238" cy="110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03715B"/>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37" name="TextBox 58">
              <a:extLst>
                <a:ext uri="{FF2B5EF4-FFF2-40B4-BE49-F238E27FC236}">
                  <a16:creationId xmlns:a16="http://schemas.microsoft.com/office/drawing/2014/main" id="{11C151D5-41F8-4FFD-8EF3-0E57FEF6AB43}"/>
                </a:ext>
              </a:extLst>
            </p:cNvPr>
            <p:cNvSpPr txBox="1"/>
            <p:nvPr/>
          </p:nvSpPr>
          <p:spPr>
            <a:xfrm>
              <a:off x="5826727" y="4485333"/>
              <a:ext cx="589642"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6</a:t>
              </a:r>
              <a:r>
                <a:rPr lang="id-ID" sz="1600" dirty="0">
                  <a:solidFill>
                    <a:prstClr val="white"/>
                  </a:solidFill>
                  <a:sym typeface="Arial" panose="020B0604020202020204" pitchFamily="34" charset="0"/>
                </a:rPr>
                <a:t>0%</a:t>
              </a:r>
            </a:p>
          </p:txBody>
        </p:sp>
        <p:sp>
          <p:nvSpPr>
            <p:cNvPr id="38" name="Shape 2289">
              <a:extLst>
                <a:ext uri="{FF2B5EF4-FFF2-40B4-BE49-F238E27FC236}">
                  <a16:creationId xmlns:a16="http://schemas.microsoft.com/office/drawing/2014/main" id="{6EE176A8-59D4-4860-8743-144E45BD8FA8}"/>
                </a:ext>
              </a:extLst>
            </p:cNvPr>
            <p:cNvSpPr/>
            <p:nvPr/>
          </p:nvSpPr>
          <p:spPr>
            <a:xfrm>
              <a:off x="7079408" y="2294958"/>
              <a:ext cx="1265781" cy="2808995"/>
            </a:xfrm>
            <a:custGeom>
              <a:avLst/>
              <a:gdLst/>
              <a:ahLst/>
              <a:cxnLst>
                <a:cxn ang="0">
                  <a:pos x="wd2" y="hd2"/>
                </a:cxn>
                <a:cxn ang="5400000">
                  <a:pos x="wd2" y="hd2"/>
                </a:cxn>
                <a:cxn ang="10800000">
                  <a:pos x="wd2" y="hd2"/>
                </a:cxn>
                <a:cxn ang="16200000">
                  <a:pos x="wd2" y="hd2"/>
                </a:cxn>
              </a:cxnLst>
              <a:rect l="0" t="0" r="r" b="b"/>
              <a:pathLst>
                <a:path w="21600" h="21596" extrusionOk="0">
                  <a:moveTo>
                    <a:pt x="5245" y="16334"/>
                  </a:moveTo>
                  <a:lnTo>
                    <a:pt x="5245" y="16081"/>
                  </a:lnTo>
                  <a:cubicBezTo>
                    <a:pt x="5235" y="14768"/>
                    <a:pt x="5155" y="4711"/>
                    <a:pt x="5136" y="2138"/>
                  </a:cubicBezTo>
                  <a:lnTo>
                    <a:pt x="16736" y="2121"/>
                  </a:lnTo>
                  <a:lnTo>
                    <a:pt x="16853" y="16064"/>
                  </a:lnTo>
                  <a:lnTo>
                    <a:pt x="16855" y="16375"/>
                  </a:lnTo>
                  <a:cubicBezTo>
                    <a:pt x="16876" y="17574"/>
                    <a:pt x="16912" y="19216"/>
                    <a:pt x="14980" y="20023"/>
                  </a:cubicBezTo>
                  <a:cubicBezTo>
                    <a:pt x="14079" y="20402"/>
                    <a:pt x="12803" y="20586"/>
                    <a:pt x="11085" y="20590"/>
                  </a:cubicBezTo>
                  <a:cubicBezTo>
                    <a:pt x="9390" y="20590"/>
                    <a:pt x="8117" y="20391"/>
                    <a:pt x="7199" y="19979"/>
                  </a:cubicBezTo>
                  <a:cubicBezTo>
                    <a:pt x="5231" y="19089"/>
                    <a:pt x="5239" y="17366"/>
                    <a:pt x="5245" y="16334"/>
                  </a:cubicBezTo>
                  <a:cubicBezTo>
                    <a:pt x="5245" y="16334"/>
                    <a:pt x="5245" y="16334"/>
                    <a:pt x="5245" y="16334"/>
                  </a:cubicBezTo>
                  <a:close/>
                  <a:moveTo>
                    <a:pt x="11" y="2147"/>
                  </a:moveTo>
                  <a:lnTo>
                    <a:pt x="2896" y="2143"/>
                  </a:lnTo>
                  <a:cubicBezTo>
                    <a:pt x="2914" y="4717"/>
                    <a:pt x="2995" y="14775"/>
                    <a:pt x="3005" y="16085"/>
                  </a:cubicBezTo>
                  <a:lnTo>
                    <a:pt x="3012" y="16327"/>
                  </a:lnTo>
                  <a:cubicBezTo>
                    <a:pt x="3003" y="17516"/>
                    <a:pt x="2988" y="19507"/>
                    <a:pt x="5618" y="20690"/>
                  </a:cubicBezTo>
                  <a:cubicBezTo>
                    <a:pt x="6964" y="21297"/>
                    <a:pt x="8807" y="21600"/>
                    <a:pt x="11093" y="21596"/>
                  </a:cubicBezTo>
                  <a:cubicBezTo>
                    <a:pt x="13364" y="21596"/>
                    <a:pt x="15189" y="21311"/>
                    <a:pt x="16507" y="20760"/>
                  </a:cubicBezTo>
                  <a:cubicBezTo>
                    <a:pt x="19158" y="19651"/>
                    <a:pt x="19122" y="17754"/>
                    <a:pt x="19095" y="16368"/>
                  </a:cubicBezTo>
                  <a:lnTo>
                    <a:pt x="18976" y="2118"/>
                  </a:lnTo>
                  <a:lnTo>
                    <a:pt x="21600" y="2111"/>
                  </a:lnTo>
                  <a:lnTo>
                    <a:pt x="21581" y="0"/>
                  </a:lnTo>
                  <a:lnTo>
                    <a:pt x="0" y="34"/>
                  </a:lnTo>
                  <a:cubicBezTo>
                    <a:pt x="0" y="34"/>
                    <a:pt x="11" y="2147"/>
                    <a:pt x="11" y="2147"/>
                  </a:cubicBezTo>
                  <a:close/>
                </a:path>
              </a:pathLst>
            </a:custGeom>
            <a:solidFill>
              <a:srgbClr val="6A6A6A"/>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Shape 2305">
              <a:extLst>
                <a:ext uri="{FF2B5EF4-FFF2-40B4-BE49-F238E27FC236}">
                  <a16:creationId xmlns:a16="http://schemas.microsoft.com/office/drawing/2014/main" id="{F2D75AB2-B424-4F5B-A8E7-9C71B81A65EB}"/>
                </a:ext>
              </a:extLst>
            </p:cNvPr>
            <p:cNvSpPr/>
            <p:nvPr/>
          </p:nvSpPr>
          <p:spPr>
            <a:xfrm>
              <a:off x="7473704" y="3373583"/>
              <a:ext cx="506360" cy="1497887"/>
            </a:xfrm>
            <a:custGeom>
              <a:avLst/>
              <a:gdLst/>
              <a:ahLst/>
              <a:cxnLst>
                <a:cxn ang="0">
                  <a:pos x="wd2" y="hd2"/>
                </a:cxn>
                <a:cxn ang="5400000">
                  <a:pos x="wd2" y="hd2"/>
                </a:cxn>
                <a:cxn ang="10800000">
                  <a:pos x="wd2" y="hd2"/>
                </a:cxn>
                <a:cxn ang="16200000">
                  <a:pos x="wd2" y="hd2"/>
                </a:cxn>
              </a:cxnLst>
              <a:rect l="0" t="0" r="r" b="b"/>
              <a:pathLst>
                <a:path w="20478" h="21592" extrusionOk="0">
                  <a:moveTo>
                    <a:pt x="10378" y="21592"/>
                  </a:moveTo>
                  <a:cubicBezTo>
                    <a:pt x="21178" y="21578"/>
                    <a:pt x="20491" y="18119"/>
                    <a:pt x="20460" y="16042"/>
                  </a:cubicBezTo>
                  <a:cubicBezTo>
                    <a:pt x="20447" y="13969"/>
                    <a:pt x="20291" y="0"/>
                    <a:pt x="20291" y="0"/>
                  </a:cubicBezTo>
                  <a:lnTo>
                    <a:pt x="0" y="22"/>
                  </a:lnTo>
                  <a:cubicBezTo>
                    <a:pt x="0" y="22"/>
                    <a:pt x="155" y="14401"/>
                    <a:pt x="169" y="16064"/>
                  </a:cubicBezTo>
                  <a:cubicBezTo>
                    <a:pt x="201" y="17728"/>
                    <a:pt x="-422" y="21600"/>
                    <a:pt x="10378" y="21592"/>
                  </a:cubicBezTo>
                  <a:cubicBezTo>
                    <a:pt x="10378" y="21592"/>
                    <a:pt x="10378" y="21592"/>
                    <a:pt x="10378" y="21592"/>
                  </a:cubicBezTo>
                  <a:close/>
                </a:path>
              </a:pathLst>
            </a:custGeom>
            <a:solidFill>
              <a:srgbClr val="6A6A6A"/>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Arial" panose="020B0604020202020204" pitchFamily="34" charset="0"/>
                <a:ea typeface="微软雅黑" panose="020B0503020204020204" pitchFamily="34" charset="-122"/>
                <a:cs typeface="Helvetica Light"/>
                <a:sym typeface="Arial" panose="020B0604020202020204" pitchFamily="34" charset="0"/>
              </a:endParaRPr>
            </a:p>
          </p:txBody>
        </p:sp>
        <p:grpSp>
          <p:nvGrpSpPr>
            <p:cNvPr id="40" name="Group 2310">
              <a:extLst>
                <a:ext uri="{FF2B5EF4-FFF2-40B4-BE49-F238E27FC236}">
                  <a16:creationId xmlns:a16="http://schemas.microsoft.com/office/drawing/2014/main" id="{BC7178E5-C8D0-4FF6-9139-5604A959C632}"/>
                </a:ext>
              </a:extLst>
            </p:cNvPr>
            <p:cNvGrpSpPr/>
            <p:nvPr/>
          </p:nvGrpSpPr>
          <p:grpSpPr>
            <a:xfrm flipH="1">
              <a:off x="7555313" y="3281985"/>
              <a:ext cx="350100" cy="476020"/>
              <a:chOff x="-53353" y="1120731"/>
              <a:chExt cx="732968" cy="996595"/>
            </a:xfrm>
            <a:solidFill>
              <a:schemeClr val="bg1"/>
            </a:solidFill>
          </p:grpSpPr>
          <p:sp>
            <p:nvSpPr>
              <p:cNvPr id="42" name="Shape 2306">
                <a:extLst>
                  <a:ext uri="{FF2B5EF4-FFF2-40B4-BE49-F238E27FC236}">
                    <a16:creationId xmlns:a16="http://schemas.microsoft.com/office/drawing/2014/main" id="{51CE3F4E-CCFF-4217-A6A3-2E848A073553}"/>
                  </a:ext>
                </a:extLst>
              </p:cNvPr>
              <p:cNvSpPr/>
              <p:nvPr/>
            </p:nvSpPr>
            <p:spPr>
              <a:xfrm rot="10800000">
                <a:off x="305087" y="1120731"/>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3" name="Shape 2307">
                <a:extLst>
                  <a:ext uri="{FF2B5EF4-FFF2-40B4-BE49-F238E27FC236}">
                    <a16:creationId xmlns:a16="http://schemas.microsoft.com/office/drawing/2014/main" id="{766F120B-A2DF-4726-A4FB-A8B24BB2A243}"/>
                  </a:ext>
                </a:extLst>
              </p:cNvPr>
              <p:cNvSpPr/>
              <p:nvPr/>
            </p:nvSpPr>
            <p:spPr>
              <a:xfrm rot="10800000">
                <a:off x="-53353" y="1464094"/>
                <a:ext cx="277475" cy="2774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4" name="Shape 2308">
                <a:extLst>
                  <a:ext uri="{FF2B5EF4-FFF2-40B4-BE49-F238E27FC236}">
                    <a16:creationId xmlns:a16="http://schemas.microsoft.com/office/drawing/2014/main" id="{B9053C55-3219-46ED-88C8-9174D16BE992}"/>
                  </a:ext>
                </a:extLst>
              </p:cNvPr>
              <p:cNvSpPr/>
              <p:nvPr/>
            </p:nvSpPr>
            <p:spPr>
              <a:xfrm rot="10800000">
                <a:off x="291039" y="1587805"/>
                <a:ext cx="374528" cy="374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sp>
            <p:nvSpPr>
              <p:cNvPr id="45" name="Shape 2309">
                <a:extLst>
                  <a:ext uri="{FF2B5EF4-FFF2-40B4-BE49-F238E27FC236}">
                    <a16:creationId xmlns:a16="http://schemas.microsoft.com/office/drawing/2014/main" id="{7D152399-AAD8-49DD-97BA-7E0E6C3EFC79}"/>
                  </a:ext>
                </a:extLst>
              </p:cNvPr>
              <p:cNvSpPr/>
              <p:nvPr/>
            </p:nvSpPr>
            <p:spPr>
              <a:xfrm rot="10800000">
                <a:off x="40700" y="1886532"/>
                <a:ext cx="230794" cy="2307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6A6A6A"/>
                </a:solidFill>
                <a:prstDash val="solid"/>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Arial" panose="020B0604020202020204" pitchFamily="34" charset="0"/>
                  <a:ea typeface="微软雅黑" panose="020B0503020204020204" pitchFamily="34" charset="-122"/>
                  <a:cs typeface="Kontrapunkt Bob Bold"/>
                  <a:sym typeface="Arial" panose="020B0604020202020204" pitchFamily="34" charset="0"/>
                </a:endParaRPr>
              </a:p>
            </p:txBody>
          </p:sp>
        </p:grpSp>
        <p:sp>
          <p:nvSpPr>
            <p:cNvPr id="41" name="TextBox 67">
              <a:extLst>
                <a:ext uri="{FF2B5EF4-FFF2-40B4-BE49-F238E27FC236}">
                  <a16:creationId xmlns:a16="http://schemas.microsoft.com/office/drawing/2014/main" id="{0783BA13-8646-4C65-9F09-D4C0CDEB7EE9}"/>
                </a:ext>
              </a:extLst>
            </p:cNvPr>
            <p:cNvSpPr txBox="1"/>
            <p:nvPr/>
          </p:nvSpPr>
          <p:spPr>
            <a:xfrm>
              <a:off x="7368763" y="4485333"/>
              <a:ext cx="716389" cy="246221"/>
            </a:xfrm>
            <a:prstGeom prst="rect">
              <a:avLst/>
            </a:prstGeom>
            <a:noFill/>
          </p:spPr>
          <p:txBody>
            <a:bodyPr wrap="square" lIns="0" tIns="0" rIns="0" bIns="0" rtlCol="0" anchor="t" anchorCtr="0">
              <a:spAutoFit/>
            </a:bodyPr>
            <a:lstStyle>
              <a:defPPr>
                <a:defRPr lang="zh-CN"/>
              </a:defPPr>
              <a:lvl1pPr algn="ctr" defTabSz="1216817">
                <a:spcBef>
                  <a:spcPct val="20000"/>
                </a:spcBef>
                <a:defRPr sz="2400" b="1">
                  <a:latin typeface="Arial" panose="020B0604020202020204" pitchFamily="34" charset="0"/>
                  <a:ea typeface="微软雅黑" panose="020B0503020204020204" pitchFamily="34" charset="-122"/>
                </a:defRPr>
              </a:lvl1pPr>
            </a:lstStyle>
            <a:p>
              <a:r>
                <a:rPr lang="en-US" sz="1600" dirty="0">
                  <a:solidFill>
                    <a:prstClr val="white"/>
                  </a:solidFill>
                  <a:sym typeface="Arial" panose="020B0604020202020204" pitchFamily="34" charset="0"/>
                </a:rPr>
                <a:t>55</a:t>
              </a:r>
              <a:r>
                <a:rPr lang="id-ID" sz="1600" dirty="0">
                  <a:solidFill>
                    <a:prstClr val="white"/>
                  </a:solidFill>
                  <a:sym typeface="Arial" panose="020B0604020202020204" pitchFamily="34" charset="0"/>
                </a:rPr>
                <a:t>%</a:t>
              </a:r>
            </a:p>
          </p:txBody>
        </p:sp>
      </p:grpSp>
      <p:grpSp>
        <p:nvGrpSpPr>
          <p:cNvPr id="54" name="组合 53">
            <a:extLst>
              <a:ext uri="{FF2B5EF4-FFF2-40B4-BE49-F238E27FC236}">
                <a16:creationId xmlns:a16="http://schemas.microsoft.com/office/drawing/2014/main" id="{DFBD9E04-B3C5-4175-AFC2-62CBDB7AF396}"/>
              </a:ext>
            </a:extLst>
          </p:cNvPr>
          <p:cNvGrpSpPr/>
          <p:nvPr/>
        </p:nvGrpSpPr>
        <p:grpSpPr>
          <a:xfrm>
            <a:off x="8715770" y="2221016"/>
            <a:ext cx="3336785" cy="3191316"/>
            <a:chOff x="8690934" y="3182614"/>
            <a:chExt cx="2739066" cy="3191316"/>
          </a:xfrm>
        </p:grpSpPr>
        <p:sp>
          <p:nvSpPr>
            <p:cNvPr id="55" name="TextBox 13">
              <a:extLst>
                <a:ext uri="{FF2B5EF4-FFF2-40B4-BE49-F238E27FC236}">
                  <a16:creationId xmlns:a16="http://schemas.microsoft.com/office/drawing/2014/main" id="{7C4BA443-330F-4E86-B42A-11C08A0BA579}"/>
                </a:ext>
              </a:extLst>
            </p:cNvPr>
            <p:cNvSpPr txBox="1"/>
            <p:nvPr/>
          </p:nvSpPr>
          <p:spPr>
            <a:xfrm>
              <a:off x="8690934" y="3182614"/>
              <a:ext cx="2674031"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err="1">
                  <a:solidFill>
                    <a:srgbClr val="445469"/>
                  </a:solidFill>
                  <a:ea typeface="微软雅黑" panose="020B0503020204020204" pitchFamily="34" charset="-122"/>
                  <a:sym typeface="Arial" panose="020B0604020202020204" pitchFamily="34" charset="0"/>
                </a:rPr>
                <a:t>eXtreme</a:t>
              </a:r>
              <a:r>
                <a:rPr lang="en-US" altLang="zh-CN" b="1" dirty="0">
                  <a:solidFill>
                    <a:srgbClr val="445469"/>
                  </a:solidFill>
                  <a:ea typeface="微软雅黑" panose="020B0503020204020204" pitchFamily="34" charset="-122"/>
                  <a:sym typeface="Arial" panose="020B0604020202020204" pitchFamily="34" charset="0"/>
                </a:rPr>
                <a:t> Gradient Boosting(XGB)</a:t>
              </a:r>
              <a:endParaRPr lang="en-US" b="1" dirty="0">
                <a:solidFill>
                  <a:srgbClr val="445469"/>
                </a:solidFill>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FB9A7A24-3785-4150-B0D4-A65FF56EFA5D}"/>
                </a:ext>
              </a:extLst>
            </p:cNvPr>
            <p:cNvSpPr txBox="1"/>
            <p:nvPr/>
          </p:nvSpPr>
          <p:spPr>
            <a:xfrm>
              <a:off x="8695016" y="3468519"/>
              <a:ext cx="2734984" cy="2905411"/>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eta = 0.05,</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gamma = 0.1,</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colsample_bytree</a:t>
              </a:r>
              <a:r>
                <a:rPr lang="en-US" altLang="zh-CN" sz="1600" dirty="0">
                  <a:solidFill>
                    <a:srgbClr val="445469"/>
                  </a:solidFill>
                  <a:ea typeface="微软雅黑" panose="020B0503020204020204" pitchFamily="34" charset="-122"/>
                  <a:sym typeface="Arial" panose="020B0604020202020204" pitchFamily="34" charset="0"/>
                </a:rPr>
                <a:t> = 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nrounds</a:t>
              </a:r>
              <a:r>
                <a:rPr lang="en-US" altLang="zh-CN" sz="1600" dirty="0">
                  <a:solidFill>
                    <a:srgbClr val="445469"/>
                  </a:solidFill>
                  <a:ea typeface="微软雅黑" panose="020B0503020204020204" pitchFamily="34" charset="-122"/>
                  <a:sym typeface="Arial" panose="020B0604020202020204" pitchFamily="34" charset="0"/>
                </a:rPr>
                <a:t> = 500,</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57" name="组合 56">
            <a:extLst>
              <a:ext uri="{FF2B5EF4-FFF2-40B4-BE49-F238E27FC236}">
                <a16:creationId xmlns:a16="http://schemas.microsoft.com/office/drawing/2014/main" id="{CA618A84-48D8-4C84-8A62-3705B4753F88}"/>
              </a:ext>
            </a:extLst>
          </p:cNvPr>
          <p:cNvGrpSpPr/>
          <p:nvPr/>
        </p:nvGrpSpPr>
        <p:grpSpPr>
          <a:xfrm>
            <a:off x="244726" y="2314758"/>
            <a:ext cx="3277506" cy="3486781"/>
            <a:chOff x="1100717" y="3182614"/>
            <a:chExt cx="2637336" cy="3486781"/>
          </a:xfrm>
        </p:grpSpPr>
        <p:sp>
          <p:nvSpPr>
            <p:cNvPr id="58" name="TextBox 13">
              <a:extLst>
                <a:ext uri="{FF2B5EF4-FFF2-40B4-BE49-F238E27FC236}">
                  <a16:creationId xmlns:a16="http://schemas.microsoft.com/office/drawing/2014/main" id="{ABF698B5-7D2C-41A8-AC8F-1579D3B62086}"/>
                </a:ext>
              </a:extLst>
            </p:cNvPr>
            <p:cNvSpPr txBox="1"/>
            <p:nvPr/>
          </p:nvSpPr>
          <p:spPr>
            <a:xfrm>
              <a:off x="1100717" y="3182614"/>
              <a:ext cx="2634364" cy="276999"/>
            </a:xfrm>
            <a:prstGeom prst="rect">
              <a:avLst/>
            </a:prstGeom>
            <a:noFill/>
          </p:spPr>
          <p:txBody>
            <a:bodyPr wrap="square" lIns="0" tIns="0" rIns="0" bIns="0" rtlCol="0" anchor="t" anchorCtr="0">
              <a:spAutoFit/>
            </a:bodyPr>
            <a:lstStyle/>
            <a:p>
              <a:pPr defTabSz="1216817">
                <a:spcBef>
                  <a:spcPct val="20000"/>
                </a:spcBef>
                <a:defRPr/>
              </a:pPr>
              <a:r>
                <a:rPr lang="en-US" altLang="zh-CN" b="1" dirty="0">
                  <a:solidFill>
                    <a:srgbClr val="445469"/>
                  </a:solidFill>
                  <a:ea typeface="微软雅黑" panose="020B0503020204020204" pitchFamily="34" charset="-122"/>
                  <a:sym typeface="Arial" panose="020B0604020202020204" pitchFamily="34" charset="0"/>
                </a:rPr>
                <a:t>Gradient Boosting Machine(GBM)</a:t>
              </a:r>
              <a:endParaRPr lang="en-US" b="1" dirty="0">
                <a:solidFill>
                  <a:srgbClr val="445469"/>
                </a:solidFill>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069A8FCE-755B-4E6B-A7AC-294A191E9D4F}"/>
                </a:ext>
              </a:extLst>
            </p:cNvPr>
            <p:cNvSpPr txBox="1"/>
            <p:nvPr/>
          </p:nvSpPr>
          <p:spPr>
            <a:xfrm>
              <a:off x="1114019" y="3468519"/>
              <a:ext cx="2624034" cy="3200876"/>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n.trees</a:t>
              </a:r>
              <a:r>
                <a:rPr lang="en-US" altLang="zh-CN" sz="1600" dirty="0">
                  <a:solidFill>
                    <a:srgbClr val="445469"/>
                  </a:solidFill>
                  <a:ea typeface="微软雅黑" panose="020B0503020204020204" pitchFamily="34" charset="-122"/>
                  <a:sym typeface="Arial" panose="020B0604020202020204" pitchFamily="34" charset="0"/>
                </a:rPr>
                <a:t> = 200,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bag.fraction</a:t>
              </a:r>
              <a:r>
                <a:rPr lang="en-US" altLang="zh-CN" sz="1600" dirty="0">
                  <a:solidFill>
                    <a:srgbClr val="445469"/>
                  </a:solidFill>
                  <a:ea typeface="微软雅黑" panose="020B0503020204020204" pitchFamily="34" charset="-122"/>
                  <a:sym typeface="Arial" panose="020B0604020202020204" pitchFamily="34" charset="0"/>
                </a:rPr>
                <a:t> = 0.8,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shrinkage = 0.1,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a:t>
              </a:r>
              <a:r>
                <a:rPr lang="en-US" altLang="zh-CN" sz="1600" dirty="0" err="1">
                  <a:solidFill>
                    <a:srgbClr val="445469"/>
                  </a:solidFill>
                  <a:ea typeface="微软雅黑" panose="020B0503020204020204" pitchFamily="34" charset="-122"/>
                  <a:sym typeface="Arial" panose="020B0604020202020204" pitchFamily="34" charset="0"/>
                </a:rPr>
                <a:t>cv.folds</a:t>
              </a:r>
              <a:r>
                <a:rPr lang="en-US" altLang="zh-CN" sz="1600" dirty="0">
                  <a:solidFill>
                    <a:srgbClr val="445469"/>
                  </a:solidFill>
                  <a:ea typeface="微软雅黑" panose="020B0503020204020204" pitchFamily="34" charset="-122"/>
                  <a:sym typeface="Arial" panose="020B0604020202020204" pitchFamily="34" charset="0"/>
                </a:rPr>
                <a:t> = 3.</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Baseline (distance), dim = 6006.</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 dim = 139.</a:t>
              </a:r>
            </a:p>
          </p:txBody>
        </p:sp>
      </p:grpSp>
      <p:grpSp>
        <p:nvGrpSpPr>
          <p:cNvPr id="60" name="组合 59">
            <a:extLst>
              <a:ext uri="{FF2B5EF4-FFF2-40B4-BE49-F238E27FC236}">
                <a16:creationId xmlns:a16="http://schemas.microsoft.com/office/drawing/2014/main" id="{DE56E469-B6C0-4BE0-BD17-90B5A7C68FAB}"/>
              </a:ext>
            </a:extLst>
          </p:cNvPr>
          <p:cNvGrpSpPr/>
          <p:nvPr/>
        </p:nvGrpSpPr>
        <p:grpSpPr>
          <a:xfrm>
            <a:off x="3607279" y="4290042"/>
            <a:ext cx="4977442" cy="1713988"/>
            <a:chOff x="4914703" y="5355412"/>
            <a:chExt cx="2338080" cy="1713988"/>
          </a:xfrm>
        </p:grpSpPr>
        <p:sp>
          <p:nvSpPr>
            <p:cNvPr id="61" name="TextBox 13">
              <a:extLst>
                <a:ext uri="{FF2B5EF4-FFF2-40B4-BE49-F238E27FC236}">
                  <a16:creationId xmlns:a16="http://schemas.microsoft.com/office/drawing/2014/main" id="{51E82E4F-B1BF-4A85-8DB2-52A759AC25AD}"/>
                </a:ext>
              </a:extLst>
            </p:cNvPr>
            <p:cNvSpPr txBox="1"/>
            <p:nvPr/>
          </p:nvSpPr>
          <p:spPr>
            <a:xfrm>
              <a:off x="4914703" y="5355412"/>
              <a:ext cx="2338080" cy="307777"/>
            </a:xfrm>
            <a:prstGeom prst="rect">
              <a:avLst/>
            </a:prstGeom>
            <a:noFill/>
          </p:spPr>
          <p:txBody>
            <a:bodyPr wrap="square" lIns="0" tIns="0" rIns="0" bIns="0" rtlCol="0" anchor="t" anchorCtr="0">
              <a:spAutoFit/>
            </a:bodyPr>
            <a:lstStyle/>
            <a:p>
              <a:pPr algn="ctr" defTabSz="1216817">
                <a:spcBef>
                  <a:spcPct val="20000"/>
                </a:spcBef>
                <a:defRPr/>
              </a:pPr>
              <a:r>
                <a:rPr lang="en-US" altLang="zh-CN" sz="2000" b="1" dirty="0">
                  <a:solidFill>
                    <a:srgbClr val="445469"/>
                  </a:solidFill>
                  <a:ea typeface="微软雅黑" panose="020B0503020204020204" pitchFamily="34" charset="-122"/>
                  <a:sym typeface="Arial" panose="020B0604020202020204" pitchFamily="34" charset="0"/>
                </a:rPr>
                <a:t>Support Vector Machine(SVM)</a:t>
              </a:r>
              <a:endParaRPr lang="en-US" sz="2000" b="1" dirty="0">
                <a:solidFill>
                  <a:srgbClr val="445469"/>
                </a:solidFill>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DBA6386F-F5C8-4389-A84B-4C2D1AAC20C3}"/>
                </a:ext>
              </a:extLst>
            </p:cNvPr>
            <p:cNvSpPr txBox="1"/>
            <p:nvPr/>
          </p:nvSpPr>
          <p:spPr>
            <a:xfrm>
              <a:off x="4918784" y="5641317"/>
              <a:ext cx="2333999" cy="1428083"/>
            </a:xfrm>
            <a:prstGeom prst="rect">
              <a:avLst/>
            </a:prstGeom>
            <a:noFill/>
          </p:spPr>
          <p:txBody>
            <a:bodyPr wrap="square" lIns="0" tIns="0" rIns="0" bIns="0" rtlCol="0" anchor="t" anchorCtr="0">
              <a:spAutoFit/>
            </a:bodyPr>
            <a:lstStyle/>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Classifier parameters:</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kernel = 'poly’,  degree = 1,  gamma = 0.008</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Features and dimension:</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Improved (distance + geometric),  dim = 129.</a:t>
              </a:r>
            </a:p>
            <a:p>
              <a:pPr defTabSz="1216817">
                <a:spcBef>
                  <a:spcPct val="20000"/>
                </a:spcBef>
                <a:defRPr/>
              </a:pPr>
              <a:r>
                <a:rPr lang="en-US" altLang="zh-CN" sz="1600" dirty="0">
                  <a:solidFill>
                    <a:srgbClr val="445469"/>
                  </a:solidFill>
                  <a:ea typeface="微软雅黑" panose="020B0503020204020204" pitchFamily="34" charset="-122"/>
                  <a:sym typeface="Arial" panose="020B0604020202020204" pitchFamily="34" charset="0"/>
                </a:rPr>
                <a:t>  Colored (distance + geometric + color), dim = 139.</a:t>
              </a:r>
            </a:p>
          </p:txBody>
        </p:sp>
      </p:grpSp>
      <p:sp>
        <p:nvSpPr>
          <p:cNvPr id="4" name="文本框 3">
            <a:extLst>
              <a:ext uri="{FF2B5EF4-FFF2-40B4-BE49-F238E27FC236}">
                <a16:creationId xmlns:a16="http://schemas.microsoft.com/office/drawing/2014/main" id="{AC313A82-FA0A-4B4A-9861-F22D4A07F173}"/>
              </a:ext>
            </a:extLst>
          </p:cNvPr>
          <p:cNvSpPr txBox="1"/>
          <p:nvPr/>
        </p:nvSpPr>
        <p:spPr>
          <a:xfrm>
            <a:off x="2451804" y="5942984"/>
            <a:ext cx="7152017" cy="954107"/>
          </a:xfrm>
          <a:prstGeom prst="rect">
            <a:avLst/>
          </a:prstGeom>
          <a:noFill/>
        </p:spPr>
        <p:txBody>
          <a:bodyPr wrap="square" rtlCol="0">
            <a:spAutoFit/>
          </a:bodyPr>
          <a:lstStyle/>
          <a:p>
            <a:pPr algn="ctr"/>
            <a:r>
              <a:rPr lang="en-US" sz="2800" dirty="0">
                <a:solidFill>
                  <a:srgbClr val="7030A0"/>
                </a:solidFill>
              </a:rPr>
              <a:t>We extracted color features and</a:t>
            </a:r>
          </a:p>
          <a:p>
            <a:pPr algn="ctr"/>
            <a:r>
              <a:rPr lang="en-US" sz="2800" dirty="0">
                <a:solidFill>
                  <a:srgbClr val="7030A0"/>
                </a:solidFill>
              </a:rPr>
              <a:t>used the SVM classifier as our improved model.</a:t>
            </a:r>
          </a:p>
        </p:txBody>
      </p:sp>
      <p:sp>
        <p:nvSpPr>
          <p:cNvPr id="63" name="文本框 62">
            <a:extLst>
              <a:ext uri="{FF2B5EF4-FFF2-40B4-BE49-F238E27FC236}">
                <a16:creationId xmlns:a16="http://schemas.microsoft.com/office/drawing/2014/main" id="{5C576855-F898-4707-9800-C4D5A4E53D68}"/>
              </a:ext>
            </a:extLst>
          </p:cNvPr>
          <p:cNvSpPr txBox="1"/>
          <p:nvPr/>
        </p:nvSpPr>
        <p:spPr>
          <a:xfrm>
            <a:off x="4935846" y="306550"/>
            <a:ext cx="6868358" cy="646331"/>
          </a:xfrm>
          <a:prstGeom prst="rect">
            <a:avLst/>
          </a:prstGeom>
          <a:noFill/>
        </p:spPr>
        <p:txBody>
          <a:bodyPr wrap="square" rtlCol="0">
            <a:spAutoFit/>
          </a:bodyPr>
          <a:lstStyle/>
          <a:p>
            <a:r>
              <a:rPr lang="en-US" dirty="0">
                <a:solidFill>
                  <a:srgbClr val="445469"/>
                </a:solidFill>
              </a:rPr>
              <a:t>When randomly selecting a 20% test set, we are not randomly selecting 20% images, but randomly selecting all images of 20% individuals.</a:t>
            </a:r>
          </a:p>
        </p:txBody>
      </p:sp>
    </p:spTree>
    <p:extLst>
      <p:ext uri="{BB962C8B-B14F-4D97-AF65-F5344CB8AC3E}">
        <p14:creationId xmlns:p14="http://schemas.microsoft.com/office/powerpoint/2010/main" val="650859818"/>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randombar(horizontal)">
                                      <p:cBhvr>
                                        <p:cTn id="23" dur="1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04</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7"/>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Conclusion</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accuracy analysis and time analysis</a:t>
              </a:r>
            </a:p>
          </p:txBody>
        </p:sp>
      </p:grpSp>
    </p:spTree>
    <p:extLst>
      <p:ext uri="{BB962C8B-B14F-4D97-AF65-F5344CB8AC3E}">
        <p14:creationId xmlns:p14="http://schemas.microsoft.com/office/powerpoint/2010/main" val="281342818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693554" y="1030515"/>
            <a:ext cx="6804892" cy="646331"/>
          </a:xfrm>
          <a:prstGeom prst="rect">
            <a:avLst/>
          </a:prstGeom>
          <a:noFill/>
        </p:spPr>
        <p:txBody>
          <a:bodyPr wrap="square" rtlCol="0">
            <a:spAutoFit/>
          </a:bodyPr>
          <a:lstStyle/>
          <a:p>
            <a:r>
              <a:rPr lang="en-US" sz="3600" dirty="0">
                <a:solidFill>
                  <a:srgbClr val="7030A0"/>
                </a:solidFill>
              </a:rPr>
              <a:t>Training time for different methods</a:t>
            </a:r>
            <a:endParaRPr lang="en-US" sz="3600" dirty="0">
              <a:solidFill>
                <a:srgbClr val="FF0000"/>
              </a:solidFill>
            </a:endParaRPr>
          </a:p>
        </p:txBody>
      </p:sp>
      <p:pic>
        <p:nvPicPr>
          <p:cNvPr id="3" name="图片 2" descr="图片包含 游戏机, 文字&#10;&#10;描述已自动生成">
            <a:extLst>
              <a:ext uri="{FF2B5EF4-FFF2-40B4-BE49-F238E27FC236}">
                <a16:creationId xmlns:a16="http://schemas.microsoft.com/office/drawing/2014/main" id="{50335C49-D9F3-4DC3-A4DC-B06161DE6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91" y="1809518"/>
            <a:ext cx="5664854" cy="4886036"/>
          </a:xfrm>
          <a:prstGeom prst="rect">
            <a:avLst/>
          </a:prstGeom>
          <a:effectLst>
            <a:outerShdw blurRad="76200" dist="76200" dir="13200000" algn="ctr" rotWithShape="0">
              <a:srgbClr val="000000">
                <a:alpha val="20000"/>
              </a:srgbClr>
            </a:outerShdw>
          </a:effectLst>
        </p:spPr>
      </p:pic>
      <p:pic>
        <p:nvPicPr>
          <p:cNvPr id="5" name="图片 4" descr="一些文字和图案&#10;&#10;描述已自动生成">
            <a:extLst>
              <a:ext uri="{FF2B5EF4-FFF2-40B4-BE49-F238E27FC236}">
                <a16:creationId xmlns:a16="http://schemas.microsoft.com/office/drawing/2014/main" id="{D4177D13-F480-41F8-BDCC-ABA35FD1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57" y="1809518"/>
            <a:ext cx="5664855" cy="4883249"/>
          </a:xfrm>
          <a:prstGeom prst="rect">
            <a:avLst/>
          </a:prstGeom>
          <a:effectLst>
            <a:outerShdw blurRad="76200" dist="76200" dir="13200000" algn="ctr" rotWithShape="0">
              <a:srgbClr val="000000">
                <a:alpha val="20000"/>
              </a:srgbClr>
            </a:outerShdw>
          </a:effectLst>
        </p:spPr>
      </p:pic>
      <p:sp>
        <p:nvSpPr>
          <p:cNvPr id="6" name="矩形 5">
            <a:extLst>
              <a:ext uri="{FF2B5EF4-FFF2-40B4-BE49-F238E27FC236}">
                <a16:creationId xmlns:a16="http://schemas.microsoft.com/office/drawing/2014/main" id="{63948838-CDEE-4833-A241-B3AAC98A8910}"/>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training time = </a:t>
            </a:r>
          </a:p>
          <a:p>
            <a:r>
              <a:rPr lang="en-US" dirty="0">
                <a:solidFill>
                  <a:srgbClr val="445469"/>
                </a:solidFill>
              </a:rPr>
              <a:t>    Data preprocessing time + Feature extraction time + Model training time</a:t>
            </a:r>
          </a:p>
        </p:txBody>
      </p:sp>
    </p:spTree>
    <p:extLst>
      <p:ext uri="{BB962C8B-B14F-4D97-AF65-F5344CB8AC3E}">
        <p14:creationId xmlns:p14="http://schemas.microsoft.com/office/powerpoint/2010/main" val="44858750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104572" y="1030515"/>
            <a:ext cx="5982856" cy="646331"/>
          </a:xfrm>
          <a:prstGeom prst="rect">
            <a:avLst/>
          </a:prstGeom>
          <a:noFill/>
        </p:spPr>
        <p:txBody>
          <a:bodyPr wrap="square" rtlCol="0">
            <a:spAutoFit/>
          </a:bodyPr>
          <a:lstStyle/>
          <a:p>
            <a:r>
              <a:rPr lang="en-US" sz="3600" dirty="0">
                <a:solidFill>
                  <a:srgbClr val="7030A0"/>
                </a:solidFill>
              </a:rPr>
              <a:t>Test time for different methods</a:t>
            </a:r>
            <a:endParaRPr lang="en-US" sz="3600" dirty="0">
              <a:solidFill>
                <a:srgbClr val="FF0000"/>
              </a:solidFill>
            </a:endParaRPr>
          </a:p>
        </p:txBody>
      </p:sp>
      <p:sp>
        <p:nvSpPr>
          <p:cNvPr id="5" name="矩形 4">
            <a:extLst>
              <a:ext uri="{FF2B5EF4-FFF2-40B4-BE49-F238E27FC236}">
                <a16:creationId xmlns:a16="http://schemas.microsoft.com/office/drawing/2014/main" id="{2F906AE4-6EEB-4140-BBEA-34CDD0C3C2B8}"/>
              </a:ext>
            </a:extLst>
          </p:cNvPr>
          <p:cNvSpPr/>
          <p:nvPr/>
        </p:nvSpPr>
        <p:spPr>
          <a:xfrm>
            <a:off x="3814617" y="343038"/>
            <a:ext cx="7426037" cy="646331"/>
          </a:xfrm>
          <a:prstGeom prst="rect">
            <a:avLst/>
          </a:prstGeom>
        </p:spPr>
        <p:txBody>
          <a:bodyPr wrap="square">
            <a:spAutoFit/>
          </a:bodyPr>
          <a:lstStyle/>
          <a:p>
            <a:r>
              <a:rPr lang="en-US" dirty="0">
                <a:solidFill>
                  <a:srgbClr val="445469"/>
                </a:solidFill>
              </a:rPr>
              <a:t>All test time = </a:t>
            </a:r>
          </a:p>
          <a:p>
            <a:r>
              <a:rPr lang="en-US" dirty="0">
                <a:solidFill>
                  <a:srgbClr val="445469"/>
                </a:solidFill>
              </a:rPr>
              <a:t>    Data preprocessing time + Feature extraction time + Test prediction time</a:t>
            </a:r>
          </a:p>
        </p:txBody>
      </p:sp>
      <p:pic>
        <p:nvPicPr>
          <p:cNvPr id="6" name="图片 5" descr="手机屏幕截图&#10;&#10;描述已自动生成">
            <a:extLst>
              <a:ext uri="{FF2B5EF4-FFF2-40B4-BE49-F238E27FC236}">
                <a16:creationId xmlns:a16="http://schemas.microsoft.com/office/drawing/2014/main" id="{62206A0E-DA8D-4402-A7AE-EF8F0057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7" y="1838141"/>
            <a:ext cx="5664854" cy="4854625"/>
          </a:xfrm>
          <a:prstGeom prst="rect">
            <a:avLst/>
          </a:prstGeom>
          <a:effectLst>
            <a:outerShdw blurRad="76200" dist="114300" dir="13200000" algn="ctr" rotWithShape="0">
              <a:srgbClr val="000000">
                <a:alpha val="20000"/>
              </a:srgbClr>
            </a:outerShdw>
          </a:effectLst>
        </p:spPr>
      </p:pic>
      <p:pic>
        <p:nvPicPr>
          <p:cNvPr id="9" name="图片 8" descr="手机屏幕截图&#10;&#10;描述已自动生成">
            <a:extLst>
              <a:ext uri="{FF2B5EF4-FFF2-40B4-BE49-F238E27FC236}">
                <a16:creationId xmlns:a16="http://schemas.microsoft.com/office/drawing/2014/main" id="{5950B796-FE3F-45C0-96E5-3F6F3354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61" y="1825079"/>
            <a:ext cx="5664854" cy="4880747"/>
          </a:xfrm>
          <a:prstGeom prst="rect">
            <a:avLst/>
          </a:prstGeom>
          <a:effectLst>
            <a:outerShdw blurRad="76200" dist="76200" dir="13200000" algn="ctr" rotWithShape="0">
              <a:srgbClr val="000000">
                <a:alpha val="20000"/>
              </a:srgbClr>
            </a:outerShdw>
          </a:effectLst>
        </p:spPr>
      </p:pic>
    </p:spTree>
    <p:extLst>
      <p:ext uri="{BB962C8B-B14F-4D97-AF65-F5344CB8AC3E}">
        <p14:creationId xmlns:p14="http://schemas.microsoft.com/office/powerpoint/2010/main" val="113873012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219035" y="1030515"/>
            <a:ext cx="7753929" cy="646331"/>
          </a:xfrm>
          <a:prstGeom prst="rect">
            <a:avLst/>
          </a:prstGeom>
          <a:noFill/>
        </p:spPr>
        <p:txBody>
          <a:bodyPr wrap="square" rtlCol="0">
            <a:spAutoFit/>
          </a:bodyPr>
          <a:lstStyle/>
          <a:p>
            <a:r>
              <a:rPr lang="en-US" sz="3600" dirty="0">
                <a:solidFill>
                  <a:srgbClr val="7030A0"/>
                </a:solidFill>
              </a:rPr>
              <a:t>Prediction accuracy of different methods</a:t>
            </a:r>
            <a:endParaRPr lang="en-US" sz="3600" dirty="0">
              <a:solidFill>
                <a:srgbClr val="FF0000"/>
              </a:solidFill>
            </a:endParaRPr>
          </a:p>
        </p:txBody>
      </p:sp>
      <p:pic>
        <p:nvPicPr>
          <p:cNvPr id="3" name="图片 2" descr="手机屏幕截图&#10;&#10;描述已自动生成">
            <a:extLst>
              <a:ext uri="{FF2B5EF4-FFF2-40B4-BE49-F238E27FC236}">
                <a16:creationId xmlns:a16="http://schemas.microsoft.com/office/drawing/2014/main" id="{7DBE1434-4B3F-446B-B4AF-F4D5DFDC0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8" y="1850664"/>
            <a:ext cx="7494267" cy="5007336"/>
          </a:xfrm>
          <a:prstGeom prst="rect">
            <a:avLst/>
          </a:prstGeom>
          <a:effectLst>
            <a:outerShdw blurRad="127000" dist="127000" dir="12000000" algn="ctr" rotWithShape="0">
              <a:srgbClr val="000000">
                <a:alpha val="20000"/>
              </a:srgbClr>
            </a:outerShdw>
          </a:effectLst>
        </p:spPr>
      </p:pic>
      <p:sp>
        <p:nvSpPr>
          <p:cNvPr id="4" name="文本框 3">
            <a:extLst>
              <a:ext uri="{FF2B5EF4-FFF2-40B4-BE49-F238E27FC236}">
                <a16:creationId xmlns:a16="http://schemas.microsoft.com/office/drawing/2014/main" id="{B48069FA-B6D8-461F-90A0-2FE64742DE03}"/>
              </a:ext>
            </a:extLst>
          </p:cNvPr>
          <p:cNvSpPr txBox="1"/>
          <p:nvPr/>
        </p:nvSpPr>
        <p:spPr>
          <a:xfrm>
            <a:off x="8336884" y="2706440"/>
            <a:ext cx="3722255" cy="2585323"/>
          </a:xfrm>
          <a:prstGeom prst="rect">
            <a:avLst/>
          </a:prstGeom>
          <a:noFill/>
        </p:spPr>
        <p:txBody>
          <a:bodyPr wrap="square" rtlCol="0">
            <a:spAutoFit/>
          </a:bodyPr>
          <a:lstStyle/>
          <a:p>
            <a:r>
              <a:rPr lang="en-US" dirty="0">
                <a:solidFill>
                  <a:srgbClr val="445469"/>
                </a:solidFill>
              </a:rPr>
              <a:t>If you re-plan the training and test data set each time, the resulting prediction accuracy will also be different.</a:t>
            </a:r>
          </a:p>
          <a:p>
            <a:endParaRPr lang="en-US" dirty="0">
              <a:solidFill>
                <a:srgbClr val="445469"/>
              </a:solidFill>
            </a:endParaRPr>
          </a:p>
          <a:p>
            <a:r>
              <a:rPr lang="en-US" dirty="0">
                <a:solidFill>
                  <a:srgbClr val="445469"/>
                </a:solidFill>
              </a:rPr>
              <a:t>Under same training and test data set, the training results of </a:t>
            </a:r>
            <a:r>
              <a:rPr lang="en-US" altLang="zh-CN" dirty="0">
                <a:solidFill>
                  <a:srgbClr val="445469"/>
                </a:solidFill>
              </a:rPr>
              <a:t>GBM</a:t>
            </a:r>
            <a:r>
              <a:rPr lang="en-US" dirty="0">
                <a:solidFill>
                  <a:srgbClr val="445469"/>
                </a:solidFill>
              </a:rPr>
              <a:t> and </a:t>
            </a:r>
            <a:r>
              <a:rPr lang="en-US" altLang="zh-CN" dirty="0">
                <a:solidFill>
                  <a:srgbClr val="445469"/>
                </a:solidFill>
              </a:rPr>
              <a:t>XGB</a:t>
            </a:r>
            <a:r>
              <a:rPr lang="en-US" dirty="0">
                <a:solidFill>
                  <a:srgbClr val="445469"/>
                </a:solidFill>
              </a:rPr>
              <a:t> are different each time. But results of </a:t>
            </a:r>
            <a:r>
              <a:rPr lang="en-US" altLang="zh-CN" dirty="0">
                <a:solidFill>
                  <a:srgbClr val="445469"/>
                </a:solidFill>
              </a:rPr>
              <a:t>SVM </a:t>
            </a:r>
            <a:r>
              <a:rPr lang="en-US" dirty="0">
                <a:solidFill>
                  <a:srgbClr val="445469"/>
                </a:solidFill>
              </a:rPr>
              <a:t>is </a:t>
            </a:r>
            <a:r>
              <a:rPr lang="en-US" altLang="zh-CN" dirty="0">
                <a:solidFill>
                  <a:srgbClr val="445469"/>
                </a:solidFill>
              </a:rPr>
              <a:t>always </a:t>
            </a:r>
            <a:r>
              <a:rPr lang="en-US" dirty="0">
                <a:solidFill>
                  <a:srgbClr val="445469"/>
                </a:solidFill>
              </a:rPr>
              <a:t>the same.</a:t>
            </a:r>
          </a:p>
        </p:txBody>
      </p:sp>
      <p:cxnSp>
        <p:nvCxnSpPr>
          <p:cNvPr id="8" name="直接箭头连接符 7">
            <a:extLst>
              <a:ext uri="{FF2B5EF4-FFF2-40B4-BE49-F238E27FC236}">
                <a16:creationId xmlns:a16="http://schemas.microsoft.com/office/drawing/2014/main" id="{4118470C-5DD9-44DE-BE86-194308BEC403}"/>
              </a:ext>
            </a:extLst>
          </p:cNvPr>
          <p:cNvCxnSpPr>
            <a:cxnSpLocks/>
          </p:cNvCxnSpPr>
          <p:nvPr/>
        </p:nvCxnSpPr>
        <p:spPr>
          <a:xfrm flipH="1">
            <a:off x="3880338" y="644769"/>
            <a:ext cx="3083170" cy="1547446"/>
          </a:xfrm>
          <a:prstGeom prst="straightConnector1">
            <a:avLst/>
          </a:prstGeom>
          <a:ln w="25400">
            <a:solidFill>
              <a:srgbClr val="01C094">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23FA7F6-2B23-45C2-B07F-7545B10B6CFF}"/>
              </a:ext>
            </a:extLst>
          </p:cNvPr>
          <p:cNvSpPr txBox="1"/>
          <p:nvPr/>
        </p:nvSpPr>
        <p:spPr>
          <a:xfrm>
            <a:off x="6944236" y="271922"/>
            <a:ext cx="1524000" cy="584775"/>
          </a:xfrm>
          <a:prstGeom prst="rect">
            <a:avLst/>
          </a:prstGeom>
          <a:noFill/>
        </p:spPr>
        <p:txBody>
          <a:bodyPr wrap="square" rtlCol="0">
            <a:spAutoFit/>
          </a:bodyPr>
          <a:lstStyle/>
          <a:p>
            <a:r>
              <a:rPr lang="en-US" sz="3200" dirty="0">
                <a:solidFill>
                  <a:srgbClr val="01C094"/>
                </a:solidFill>
              </a:rPr>
              <a:t>60.46%</a:t>
            </a:r>
          </a:p>
        </p:txBody>
      </p:sp>
    </p:spTree>
    <p:extLst>
      <p:ext uri="{BB962C8B-B14F-4D97-AF65-F5344CB8AC3E}">
        <p14:creationId xmlns:p14="http://schemas.microsoft.com/office/powerpoint/2010/main" val="890029259"/>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80">
                                          <p:stCondLst>
                                            <p:cond delay="0"/>
                                          </p:stCondLst>
                                        </p:cTn>
                                        <p:tgtEl>
                                          <p:spTgt spid="8"/>
                                        </p:tgtEl>
                                      </p:cBhvr>
                                    </p:animEffect>
                                    <p:anim calcmode="lin" valueType="num">
                                      <p:cBhvr>
                                        <p:cTn id="2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6" dur="26">
                                          <p:stCondLst>
                                            <p:cond delay="650"/>
                                          </p:stCondLst>
                                        </p:cTn>
                                        <p:tgtEl>
                                          <p:spTgt spid="8"/>
                                        </p:tgtEl>
                                      </p:cBhvr>
                                      <p:to x="100000" y="60000"/>
                                    </p:animScale>
                                    <p:animScale>
                                      <p:cBhvr>
                                        <p:cTn id="27" dur="166" decel="50000">
                                          <p:stCondLst>
                                            <p:cond delay="676"/>
                                          </p:stCondLst>
                                        </p:cTn>
                                        <p:tgtEl>
                                          <p:spTgt spid="8"/>
                                        </p:tgtEl>
                                      </p:cBhvr>
                                      <p:to x="100000" y="100000"/>
                                    </p:animScale>
                                    <p:animScale>
                                      <p:cBhvr>
                                        <p:cTn id="28" dur="26">
                                          <p:stCondLst>
                                            <p:cond delay="1312"/>
                                          </p:stCondLst>
                                        </p:cTn>
                                        <p:tgtEl>
                                          <p:spTgt spid="8"/>
                                        </p:tgtEl>
                                      </p:cBhvr>
                                      <p:to x="100000" y="80000"/>
                                    </p:animScale>
                                    <p:animScale>
                                      <p:cBhvr>
                                        <p:cTn id="29" dur="166" decel="50000">
                                          <p:stCondLst>
                                            <p:cond delay="1338"/>
                                          </p:stCondLst>
                                        </p:cTn>
                                        <p:tgtEl>
                                          <p:spTgt spid="8"/>
                                        </p:tgtEl>
                                      </p:cBhvr>
                                      <p:to x="100000" y="100000"/>
                                    </p:animScale>
                                    <p:animScale>
                                      <p:cBhvr>
                                        <p:cTn id="30" dur="26">
                                          <p:stCondLst>
                                            <p:cond delay="1642"/>
                                          </p:stCondLst>
                                        </p:cTn>
                                        <p:tgtEl>
                                          <p:spTgt spid="8"/>
                                        </p:tgtEl>
                                      </p:cBhvr>
                                      <p:to x="100000" y="90000"/>
                                    </p:animScale>
                                    <p:animScale>
                                      <p:cBhvr>
                                        <p:cTn id="31" dur="166" decel="50000">
                                          <p:stCondLst>
                                            <p:cond delay="1668"/>
                                          </p:stCondLst>
                                        </p:cTn>
                                        <p:tgtEl>
                                          <p:spTgt spid="8"/>
                                        </p:tgtEl>
                                      </p:cBhvr>
                                      <p:to x="100000" y="100000"/>
                                    </p:animScale>
                                    <p:animScale>
                                      <p:cBhvr>
                                        <p:cTn id="32" dur="26">
                                          <p:stCondLst>
                                            <p:cond delay="1808"/>
                                          </p:stCondLst>
                                        </p:cTn>
                                        <p:tgtEl>
                                          <p:spTgt spid="8"/>
                                        </p:tgtEl>
                                      </p:cBhvr>
                                      <p:to x="100000" y="95000"/>
                                    </p:animScale>
                                    <p:animScale>
                                      <p:cBhvr>
                                        <p:cTn id="33" dur="166" decel="50000">
                                          <p:stCondLst>
                                            <p:cond delay="1834"/>
                                          </p:stCondLst>
                                        </p:cTn>
                                        <p:tgtEl>
                                          <p:spTgt spid="8"/>
                                        </p:tgtEl>
                                      </p:cBhvr>
                                      <p:to x="100000" y="100000"/>
                                    </p:animScale>
                                  </p:childTnLst>
                                </p:cTn>
                              </p:par>
                              <p:par>
                                <p:cTn id="34" presetID="26"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2128420" y="1030515"/>
            <a:ext cx="7935159" cy="646331"/>
          </a:xfrm>
          <a:prstGeom prst="rect">
            <a:avLst/>
          </a:prstGeom>
          <a:noFill/>
        </p:spPr>
        <p:txBody>
          <a:bodyPr wrap="square" rtlCol="0">
            <a:spAutoFit/>
          </a:bodyPr>
          <a:lstStyle/>
          <a:p>
            <a:r>
              <a:rPr lang="en-US" sz="3600" dirty="0">
                <a:solidFill>
                  <a:srgbClr val="7030A0"/>
                </a:solidFill>
              </a:rPr>
              <a:t>Which classifications are most confusing?</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8202451" y="2228671"/>
            <a:ext cx="3722255" cy="4247317"/>
          </a:xfrm>
          <a:prstGeom prst="rect">
            <a:avLst/>
          </a:prstGeom>
          <a:noFill/>
        </p:spPr>
        <p:txBody>
          <a:bodyPr wrap="square" rtlCol="0">
            <a:spAutoFit/>
          </a:bodyPr>
          <a:lstStyle/>
          <a:p>
            <a:r>
              <a:rPr lang="en-US" dirty="0">
                <a:solidFill>
                  <a:srgbClr val="445469"/>
                </a:solidFill>
              </a:rPr>
              <a:t>As you can see from the </a:t>
            </a:r>
            <a:r>
              <a:rPr lang="en-US" altLang="zh-CN" dirty="0">
                <a:solidFill>
                  <a:srgbClr val="445469"/>
                </a:solidFill>
              </a:rPr>
              <a:t>confusion matrix</a:t>
            </a:r>
            <a:r>
              <a:rPr lang="en-US" dirty="0">
                <a:solidFill>
                  <a:srgbClr val="445469"/>
                </a:solidFill>
              </a:rPr>
              <a:t> on the left, the number 10 expression and the number 4 expression are highly confused.  </a:t>
            </a:r>
            <a:r>
              <a:rPr lang="en-US" altLang="zh-CN" dirty="0">
                <a:solidFill>
                  <a:srgbClr val="445469"/>
                </a:solidFill>
              </a:rPr>
              <a:t>These two number indicate ‘Sadly angry’ and ‘Angry’. The confusing  classifications are as follows</a:t>
            </a:r>
            <a:r>
              <a:rPr lang="zh-CN" altLang="en-US" dirty="0">
                <a:solidFill>
                  <a:srgbClr val="445469"/>
                </a:solidFill>
              </a:rPr>
              <a:t>：</a:t>
            </a:r>
            <a:endParaRPr lang="en-US" altLang="zh-CN" dirty="0">
              <a:solidFill>
                <a:srgbClr val="445469"/>
              </a:solidFill>
            </a:endParaRPr>
          </a:p>
          <a:p>
            <a:endParaRPr lang="en-US" altLang="zh-CN" dirty="0">
              <a:solidFill>
                <a:srgbClr val="445469"/>
              </a:solidFill>
            </a:endParaRPr>
          </a:p>
          <a:p>
            <a:r>
              <a:rPr lang="en-US" altLang="zh-CN" dirty="0">
                <a:solidFill>
                  <a:srgbClr val="445469"/>
                </a:solidFill>
              </a:rPr>
              <a:t>‘Angry’</a:t>
            </a:r>
            <a:r>
              <a:rPr lang="zh-CN" altLang="en-US" dirty="0">
                <a:solidFill>
                  <a:srgbClr val="445469"/>
                </a:solidFill>
              </a:rPr>
              <a:t> </a:t>
            </a:r>
            <a:r>
              <a:rPr lang="en-US" altLang="zh-CN" dirty="0">
                <a:solidFill>
                  <a:srgbClr val="445469"/>
                </a:solidFill>
              </a:rPr>
              <a:t>and ‘Sadly angry’;</a:t>
            </a:r>
          </a:p>
          <a:p>
            <a:r>
              <a:rPr lang="en-US" altLang="zh-CN" dirty="0">
                <a:solidFill>
                  <a:srgbClr val="445469"/>
                </a:solidFill>
              </a:rPr>
              <a:t>‘Appalled‘ and ’Hatred’;</a:t>
            </a:r>
          </a:p>
          <a:p>
            <a:r>
              <a:rPr lang="en-US" dirty="0">
                <a:solidFill>
                  <a:srgbClr val="445469"/>
                </a:solidFill>
              </a:rPr>
              <a:t>‘Awed’ and ‘Fearfully surprised’;</a:t>
            </a:r>
          </a:p>
          <a:p>
            <a:r>
              <a:rPr lang="en-US" dirty="0">
                <a:solidFill>
                  <a:srgbClr val="445469"/>
                </a:solidFill>
              </a:rPr>
              <a:t>‘Happy’ and ‘Happily surprised’;</a:t>
            </a:r>
          </a:p>
          <a:p>
            <a:r>
              <a:rPr lang="en-US" dirty="0">
                <a:solidFill>
                  <a:srgbClr val="445469"/>
                </a:solidFill>
              </a:rPr>
              <a:t>‘Sadly fearful’, ‘Fearfully disgusted’</a:t>
            </a:r>
          </a:p>
          <a:p>
            <a:r>
              <a:rPr lang="en-US" dirty="0">
                <a:solidFill>
                  <a:srgbClr val="445469"/>
                </a:solidFill>
              </a:rPr>
              <a:t>  and ‘Fearfully angry’ ;</a:t>
            </a:r>
          </a:p>
          <a:p>
            <a:r>
              <a:rPr lang="en-US" altLang="zh-CN" dirty="0">
                <a:solidFill>
                  <a:srgbClr val="445469"/>
                </a:solidFill>
              </a:rPr>
              <a:t>………………</a:t>
            </a:r>
            <a:r>
              <a:rPr lang="en-US" dirty="0">
                <a:solidFill>
                  <a:srgbClr val="445469"/>
                </a:solidFill>
              </a:rPr>
              <a:t> </a:t>
            </a:r>
          </a:p>
        </p:txBody>
      </p:sp>
      <p:pic>
        <p:nvPicPr>
          <p:cNvPr id="2" name="图片 1">
            <a:extLst>
              <a:ext uri="{FF2B5EF4-FFF2-40B4-BE49-F238E27FC236}">
                <a16:creationId xmlns:a16="http://schemas.microsoft.com/office/drawing/2014/main" id="{17829291-ADDE-4096-8438-31DFB89BC76D}"/>
              </a:ext>
            </a:extLst>
          </p:cNvPr>
          <p:cNvPicPr>
            <a:picLocks noChangeAspect="1"/>
          </p:cNvPicPr>
          <p:nvPr/>
        </p:nvPicPr>
        <p:blipFill>
          <a:blip r:embed="rId4"/>
          <a:stretch>
            <a:fillRect/>
          </a:stretch>
        </p:blipFill>
        <p:spPr>
          <a:xfrm>
            <a:off x="495188" y="1760832"/>
            <a:ext cx="7224257" cy="4837388"/>
          </a:xfrm>
          <a:prstGeom prst="rect">
            <a:avLst/>
          </a:prstGeom>
          <a:effectLst>
            <a:outerShdw blurRad="127000" dist="127000" dir="12000000" algn="ctr" rotWithShape="0">
              <a:srgbClr val="000000">
                <a:alpha val="20000"/>
              </a:srgbClr>
            </a:outerShdw>
          </a:effectLst>
        </p:spPr>
      </p:pic>
      <p:sp>
        <p:nvSpPr>
          <p:cNvPr id="7" name="文本框 6">
            <a:extLst>
              <a:ext uri="{FF2B5EF4-FFF2-40B4-BE49-F238E27FC236}">
                <a16:creationId xmlns:a16="http://schemas.microsoft.com/office/drawing/2014/main" id="{40B76F27-BC22-465B-BBBD-2AF3F337E368}"/>
              </a:ext>
            </a:extLst>
          </p:cNvPr>
          <p:cNvSpPr txBox="1"/>
          <p:nvPr/>
        </p:nvSpPr>
        <p:spPr>
          <a:xfrm>
            <a:off x="4834008" y="276396"/>
            <a:ext cx="7018358" cy="646331"/>
          </a:xfrm>
          <a:prstGeom prst="rect">
            <a:avLst/>
          </a:prstGeom>
          <a:noFill/>
        </p:spPr>
        <p:txBody>
          <a:bodyPr wrap="square" rtlCol="0">
            <a:spAutoFit/>
          </a:bodyPr>
          <a:lstStyle/>
          <a:p>
            <a:r>
              <a:rPr lang="en-US" dirty="0">
                <a:solidFill>
                  <a:srgbClr val="445469"/>
                </a:solidFill>
              </a:rPr>
              <a:t>This matrix is the result from the SVM classifier using color features.</a:t>
            </a:r>
          </a:p>
          <a:p>
            <a:r>
              <a:rPr lang="en-US" dirty="0">
                <a:solidFill>
                  <a:srgbClr val="445469"/>
                </a:solidFill>
              </a:rPr>
              <a:t>Note that the number of test data for each facial expression is not equal.</a:t>
            </a:r>
          </a:p>
        </p:txBody>
      </p:sp>
    </p:spTree>
    <p:extLst>
      <p:ext uri="{BB962C8B-B14F-4D97-AF65-F5344CB8AC3E}">
        <p14:creationId xmlns:p14="http://schemas.microsoft.com/office/powerpoint/2010/main" val="3702059891"/>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srcRect r="45409" b="62964"/>
          <a:stretch/>
        </p:blipFill>
        <p:spPr>
          <a:xfrm>
            <a:off x="6898409" y="3795482"/>
            <a:ext cx="5331691" cy="3091093"/>
          </a:xfrm>
          <a:prstGeom prst="rect">
            <a:avLst/>
          </a:prstGeom>
        </p:spPr>
      </p:pic>
      <p:pic>
        <p:nvPicPr>
          <p:cNvPr id="37" name="图片 36"/>
          <p:cNvPicPr>
            <a:picLocks noChangeAspect="1"/>
          </p:cNvPicPr>
          <p:nvPr/>
        </p:nvPicPr>
        <p:blipFill rotWithShape="1">
          <a:blip r:embed="rId4"/>
          <a:srcRect l="32509" t="64137"/>
          <a:stretch/>
        </p:blipFill>
        <p:spPr>
          <a:xfrm>
            <a:off x="0" y="0"/>
            <a:ext cx="6542190" cy="2971325"/>
          </a:xfrm>
          <a:prstGeom prst="rect">
            <a:avLst/>
          </a:prstGeom>
        </p:spPr>
      </p:pic>
      <p:sp>
        <p:nvSpPr>
          <p:cNvPr id="8" name="文本框 31"/>
          <p:cNvSpPr txBox="1">
            <a:spLocks noChangeArrowheads="1"/>
          </p:cNvSpPr>
          <p:nvPr/>
        </p:nvSpPr>
        <p:spPr bwMode="auto">
          <a:xfrm>
            <a:off x="2350071" y="2531094"/>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gradFill flip="none" rotWithShape="1">
                  <a:gsLst>
                    <a:gs pos="0">
                      <a:schemeClr val="accent2">
                        <a:lumMod val="40000"/>
                        <a:lumOff val="60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01 Data preprocessing</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424930" y="1313106"/>
            <a:ext cx="3342139" cy="854697"/>
            <a:chOff x="4923559" y="1491529"/>
            <a:chExt cx="2400300" cy="71755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grpSpPr>
        <p:sp>
          <p:nvSpPr>
            <p:cNvPr id="6" name="文本框 31"/>
            <p:cNvSpPr txBox="1">
              <a:spLocks noChangeArrowheads="1"/>
            </p:cNvSpPr>
            <p:nvPr/>
          </p:nvSpPr>
          <p:spPr bwMode="auto">
            <a:xfrm>
              <a:off x="4923559" y="1613079"/>
              <a:ext cx="2400300" cy="54261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rPr>
                <a:t>CONTENTS</a:t>
              </a:r>
              <a:endParaRPr lang="zh-CN" altLang="en-US" sz="3600" b="1" dirty="0">
                <a:gradFill flip="none" rotWithShape="1">
                  <a:gsLst>
                    <a:gs pos="0">
                      <a:schemeClr val="accent2">
                        <a:lumMod val="40000"/>
                        <a:lumOff val="60000"/>
                      </a:schemeClr>
                    </a:gs>
                    <a:gs pos="52000">
                      <a:schemeClr val="accent2">
                        <a:lumMod val="89000"/>
                      </a:schemeClr>
                    </a:gs>
                    <a:gs pos="80000">
                      <a:schemeClr val="accent2">
                        <a:lumMod val="75000"/>
                      </a:schemeClr>
                    </a:gs>
                    <a:gs pos="97000">
                      <a:schemeClr val="accent2">
                        <a:lumMod val="70000"/>
                      </a:schemeClr>
                    </a:gs>
                  </a:gsLst>
                  <a:path path="circle">
                    <a:fillToRect l="50000" t="50000" r="50000" b="50000"/>
                  </a:path>
                  <a:tileRect/>
                </a:gradFill>
                <a:latin typeface="微软雅黑" panose="020B0503020204020204" pitchFamily="34" charset="-122"/>
                <a:ea typeface="微软雅黑" panose="020B0503020204020204" pitchFamily="34" charset="-122"/>
              </a:endParaRPr>
            </a:p>
          </p:txBody>
        </p:sp>
        <p:sp>
          <p:nvSpPr>
            <p:cNvPr id="19" name="任意多边形 18"/>
            <p:cNvSpPr/>
            <p:nvPr/>
          </p:nvSpPr>
          <p:spPr>
            <a:xfrm>
              <a:off x="4923559" y="1491529"/>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gradFill>
                  <a:gsLst>
                    <a:gs pos="0">
                      <a:schemeClr val="accent1">
                        <a:lumMod val="5000"/>
                        <a:lumOff val="95000"/>
                      </a:schemeClr>
                    </a:gs>
                    <a:gs pos="63000">
                      <a:schemeClr val="accent1">
                        <a:lumMod val="20000"/>
                        <a:lumOff val="80000"/>
                      </a:schemeClr>
                    </a:gs>
                    <a:gs pos="83000">
                      <a:schemeClr val="accent1">
                        <a:lumMod val="20000"/>
                        <a:lumOff val="80000"/>
                      </a:schemeClr>
                    </a:gs>
                    <a:gs pos="100000">
                      <a:schemeClr val="accent1">
                        <a:lumMod val="40000"/>
                        <a:lumOff val="60000"/>
                      </a:schemeClr>
                    </a:gs>
                  </a:gsLst>
                  <a:lin ang="5400000" scaled="1"/>
                </a:gradFill>
              </a:endParaRPr>
            </a:p>
          </p:txBody>
        </p:sp>
      </p:grpSp>
      <p:sp>
        <p:nvSpPr>
          <p:cNvPr id="22" name="文本框 31">
            <a:extLst>
              <a:ext uri="{FF2B5EF4-FFF2-40B4-BE49-F238E27FC236}">
                <a16:creationId xmlns:a16="http://schemas.microsoft.com/office/drawing/2014/main" id="{33EA7867-AB50-4BB1-931D-181672E91794}"/>
              </a:ext>
            </a:extLst>
          </p:cNvPr>
          <p:cNvSpPr txBox="1">
            <a:spLocks noChangeArrowheads="1"/>
          </p:cNvSpPr>
          <p:nvPr/>
        </p:nvSpPr>
        <p:spPr bwMode="auto">
          <a:xfrm>
            <a:off x="2350071" y="3163288"/>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02 Feature extraction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5" name="文本框 31">
            <a:extLst>
              <a:ext uri="{FF2B5EF4-FFF2-40B4-BE49-F238E27FC236}">
                <a16:creationId xmlns:a16="http://schemas.microsoft.com/office/drawing/2014/main" id="{22F964A4-F431-48A5-ACC6-0E1E4A0174E0}"/>
              </a:ext>
            </a:extLst>
          </p:cNvPr>
          <p:cNvSpPr txBox="1">
            <a:spLocks noChangeArrowheads="1"/>
          </p:cNvSpPr>
          <p:nvPr/>
        </p:nvSpPr>
        <p:spPr bwMode="auto">
          <a:xfrm>
            <a:off x="2350071" y="3812923"/>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03 Classifier application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
        <p:nvSpPr>
          <p:cNvPr id="28" name="文本框 31">
            <a:extLst>
              <a:ext uri="{FF2B5EF4-FFF2-40B4-BE49-F238E27FC236}">
                <a16:creationId xmlns:a16="http://schemas.microsoft.com/office/drawing/2014/main" id="{B5045430-D9DE-41B8-8576-DF948A99FEA5}"/>
              </a:ext>
            </a:extLst>
          </p:cNvPr>
          <p:cNvSpPr txBox="1">
            <a:spLocks noChangeArrowheads="1"/>
          </p:cNvSpPr>
          <p:nvPr/>
        </p:nvSpPr>
        <p:spPr bwMode="auto">
          <a:xfrm>
            <a:off x="2350071" y="4445117"/>
            <a:ext cx="7491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rgbClr val="D66212"/>
                </a:solidFill>
                <a:latin typeface="微软雅黑" panose="020B0503020204020204" pitchFamily="34" charset="-122"/>
                <a:ea typeface="微软雅黑" panose="020B0503020204020204" pitchFamily="34" charset="-122"/>
              </a:rPr>
              <a:t>04 Conclusion</a:t>
            </a:r>
            <a:endParaRPr lang="zh-CN" altLang="en-US" sz="2400" b="1" dirty="0">
              <a:solidFill>
                <a:srgbClr val="D66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854154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5"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1438141" y="1046763"/>
            <a:ext cx="9315711" cy="646331"/>
          </a:xfrm>
          <a:prstGeom prst="rect">
            <a:avLst/>
          </a:prstGeom>
          <a:noFill/>
        </p:spPr>
        <p:txBody>
          <a:bodyPr wrap="square" rtlCol="0">
            <a:spAutoFit/>
          </a:bodyPr>
          <a:lstStyle/>
          <a:p>
            <a:r>
              <a:rPr lang="en-US" sz="3600" dirty="0">
                <a:solidFill>
                  <a:srgbClr val="7030A0"/>
                </a:solidFill>
              </a:rPr>
              <a:t>What do these confusing classifications look like?</a:t>
            </a:r>
            <a:endParaRPr lang="en-US" sz="3600" dirty="0">
              <a:solidFill>
                <a:srgbClr val="FF0000"/>
              </a:solidFill>
            </a:endParaRPr>
          </a:p>
        </p:txBody>
      </p:sp>
      <p:sp>
        <p:nvSpPr>
          <p:cNvPr id="4" name="文本框 3">
            <a:extLst>
              <a:ext uri="{FF2B5EF4-FFF2-40B4-BE49-F238E27FC236}">
                <a16:creationId xmlns:a16="http://schemas.microsoft.com/office/drawing/2014/main" id="{B48069FA-B6D8-461F-90A0-2FE64742DE03}"/>
              </a:ext>
            </a:extLst>
          </p:cNvPr>
          <p:cNvSpPr txBox="1"/>
          <p:nvPr/>
        </p:nvSpPr>
        <p:spPr>
          <a:xfrm>
            <a:off x="4573718" y="1605083"/>
            <a:ext cx="3044559" cy="461665"/>
          </a:xfrm>
          <a:prstGeom prst="rect">
            <a:avLst/>
          </a:prstGeom>
          <a:noFill/>
        </p:spPr>
        <p:txBody>
          <a:bodyPr wrap="square" rtlCol="0">
            <a:spAutoFit/>
          </a:bodyPr>
          <a:lstStyle/>
          <a:p>
            <a:r>
              <a:rPr lang="en-US" altLang="zh-CN" sz="2400" dirty="0">
                <a:solidFill>
                  <a:srgbClr val="445469"/>
                </a:solidFill>
              </a:rPr>
              <a:t>‘Angry’</a:t>
            </a:r>
            <a:r>
              <a:rPr lang="zh-CN" altLang="en-US" sz="2400" dirty="0">
                <a:solidFill>
                  <a:srgbClr val="445469"/>
                </a:solidFill>
              </a:rPr>
              <a:t> </a:t>
            </a:r>
            <a:r>
              <a:rPr lang="en-US" altLang="zh-CN" sz="2400" dirty="0">
                <a:solidFill>
                  <a:srgbClr val="445469"/>
                </a:solidFill>
              </a:rPr>
              <a:t>vs ‘Sadly angry’</a:t>
            </a:r>
          </a:p>
        </p:txBody>
      </p:sp>
      <p:pic>
        <p:nvPicPr>
          <p:cNvPr id="5" name="图片 4">
            <a:extLst>
              <a:ext uri="{FF2B5EF4-FFF2-40B4-BE49-F238E27FC236}">
                <a16:creationId xmlns:a16="http://schemas.microsoft.com/office/drawing/2014/main" id="{A62B0B98-290D-4D48-9E87-8680059DB4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4127" y="2274533"/>
            <a:ext cx="5715043" cy="4287904"/>
          </a:xfrm>
          <a:prstGeom prst="rect">
            <a:avLst/>
          </a:prstGeom>
          <a:effectLst>
            <a:outerShdw blurRad="76200" dist="76200" dir="12000000" algn="ctr" rotWithShape="0">
              <a:srgbClr val="000000">
                <a:alpha val="20000"/>
              </a:srgbClr>
            </a:outerShdw>
          </a:effectLst>
        </p:spPr>
      </p:pic>
      <p:pic>
        <p:nvPicPr>
          <p:cNvPr id="8" name="图片 7" descr="人的脸&#10;&#10;描述已自动生成">
            <a:extLst>
              <a:ext uri="{FF2B5EF4-FFF2-40B4-BE49-F238E27FC236}">
                <a16:creationId xmlns:a16="http://schemas.microsoft.com/office/drawing/2014/main" id="{80D41F0A-54CE-4B8C-BA55-89F36083A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830" y="2274533"/>
            <a:ext cx="5715044" cy="4287904"/>
          </a:xfrm>
          <a:prstGeom prst="rect">
            <a:avLst/>
          </a:prstGeom>
          <a:effectLst>
            <a:outerShdw blurRad="76200" dist="76200" dir="12000000" algn="ctr" rotWithShape="0">
              <a:srgbClr val="000000">
                <a:alpha val="20000"/>
              </a:srgbClr>
            </a:outerShdw>
          </a:effectLst>
        </p:spPr>
      </p:pic>
      <p:sp>
        <p:nvSpPr>
          <p:cNvPr id="2" name="文本框 1">
            <a:extLst>
              <a:ext uri="{FF2B5EF4-FFF2-40B4-BE49-F238E27FC236}">
                <a16:creationId xmlns:a16="http://schemas.microsoft.com/office/drawing/2014/main" id="{C656DD03-3859-4201-AB12-631EDD223146}"/>
              </a:ext>
            </a:extLst>
          </p:cNvPr>
          <p:cNvSpPr txBox="1"/>
          <p:nvPr/>
        </p:nvSpPr>
        <p:spPr>
          <a:xfrm>
            <a:off x="5447237" y="168521"/>
            <a:ext cx="6002633" cy="923330"/>
          </a:xfrm>
          <a:prstGeom prst="rect">
            <a:avLst/>
          </a:prstGeom>
          <a:noFill/>
        </p:spPr>
        <p:txBody>
          <a:bodyPr wrap="square" rtlCol="0">
            <a:spAutoFit/>
          </a:bodyPr>
          <a:lstStyle/>
          <a:p>
            <a:r>
              <a:rPr lang="en-US" dirty="0">
                <a:solidFill>
                  <a:srgbClr val="445469"/>
                </a:solidFill>
              </a:rPr>
              <a:t>The two images are slightly different near the eyes, and the darkness of the nasolabial folds is different.</a:t>
            </a:r>
          </a:p>
          <a:p>
            <a:r>
              <a:rPr lang="en-US" dirty="0">
                <a:solidFill>
                  <a:srgbClr val="445469"/>
                </a:solidFill>
              </a:rPr>
              <a:t>But I'm not sure if I can correctly classify by staring them.</a:t>
            </a:r>
          </a:p>
        </p:txBody>
      </p:sp>
      <p:sp>
        <p:nvSpPr>
          <p:cNvPr id="3" name="文本框 2">
            <a:extLst>
              <a:ext uri="{FF2B5EF4-FFF2-40B4-BE49-F238E27FC236}">
                <a16:creationId xmlns:a16="http://schemas.microsoft.com/office/drawing/2014/main" id="{0FFFC51E-9CDA-4297-87D6-EA2D38970083}"/>
              </a:ext>
            </a:extLst>
          </p:cNvPr>
          <p:cNvSpPr txBox="1"/>
          <p:nvPr/>
        </p:nvSpPr>
        <p:spPr>
          <a:xfrm>
            <a:off x="4940706" y="5129981"/>
            <a:ext cx="2310580" cy="954107"/>
          </a:xfrm>
          <a:prstGeom prst="rect">
            <a:avLst/>
          </a:prstGeom>
          <a:noFill/>
          <a:effectLst>
            <a:outerShdw blurRad="88900" dist="88900" dir="5400000" algn="ctr" rotWithShape="0">
              <a:srgbClr val="000000">
                <a:alpha val="20000"/>
              </a:srgbClr>
            </a:outerShdw>
          </a:effectLst>
        </p:spPr>
        <p:txBody>
          <a:bodyPr wrap="square" rtlCol="0">
            <a:spAutoFit/>
          </a:bodyPr>
          <a:lstStyle/>
          <a:p>
            <a:pPr algn="ctr"/>
            <a:r>
              <a:rPr lang="en-US" sz="2800" dirty="0">
                <a:solidFill>
                  <a:srgbClr val="FF0000"/>
                </a:solidFill>
              </a:rPr>
              <a:t>SVM accuracy: 75.8%!</a:t>
            </a:r>
          </a:p>
        </p:txBody>
      </p:sp>
    </p:spTree>
    <p:extLst>
      <p:ext uri="{BB962C8B-B14F-4D97-AF65-F5344CB8AC3E}">
        <p14:creationId xmlns:p14="http://schemas.microsoft.com/office/powerpoint/2010/main" val="2418189174"/>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1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80">
                                          <p:stCondLst>
                                            <p:cond delay="0"/>
                                          </p:stCondLst>
                                        </p:cTn>
                                        <p:tgtEl>
                                          <p:spTgt spid="3"/>
                                        </p:tgtEl>
                                      </p:cBhvr>
                                    </p:animEffect>
                                    <p:anim calcmode="lin" valueType="num">
                                      <p:cBhvr>
                                        <p:cTn id="2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gtEl>
                                      </p:cBhvr>
                                      <p:to x="100000" y="60000"/>
                                    </p:animScale>
                                    <p:animScale>
                                      <p:cBhvr>
                                        <p:cTn id="34" dur="166" decel="50000">
                                          <p:stCondLst>
                                            <p:cond delay="676"/>
                                          </p:stCondLst>
                                        </p:cTn>
                                        <p:tgtEl>
                                          <p:spTgt spid="3"/>
                                        </p:tgtEl>
                                      </p:cBhvr>
                                      <p:to x="100000" y="100000"/>
                                    </p:animScale>
                                    <p:animScale>
                                      <p:cBhvr>
                                        <p:cTn id="35" dur="26">
                                          <p:stCondLst>
                                            <p:cond delay="1312"/>
                                          </p:stCondLst>
                                        </p:cTn>
                                        <p:tgtEl>
                                          <p:spTgt spid="3"/>
                                        </p:tgtEl>
                                      </p:cBhvr>
                                      <p:to x="100000" y="80000"/>
                                    </p:animScale>
                                    <p:animScale>
                                      <p:cBhvr>
                                        <p:cTn id="36" dur="166" decel="50000">
                                          <p:stCondLst>
                                            <p:cond delay="1338"/>
                                          </p:stCondLst>
                                        </p:cTn>
                                        <p:tgtEl>
                                          <p:spTgt spid="3"/>
                                        </p:tgtEl>
                                      </p:cBhvr>
                                      <p:to x="100000" y="100000"/>
                                    </p:animScale>
                                    <p:animScale>
                                      <p:cBhvr>
                                        <p:cTn id="37" dur="26">
                                          <p:stCondLst>
                                            <p:cond delay="1642"/>
                                          </p:stCondLst>
                                        </p:cTn>
                                        <p:tgtEl>
                                          <p:spTgt spid="3"/>
                                        </p:tgtEl>
                                      </p:cBhvr>
                                      <p:to x="100000" y="90000"/>
                                    </p:animScale>
                                    <p:animScale>
                                      <p:cBhvr>
                                        <p:cTn id="38" dur="166" decel="50000">
                                          <p:stCondLst>
                                            <p:cond delay="1668"/>
                                          </p:stCondLst>
                                        </p:cTn>
                                        <p:tgtEl>
                                          <p:spTgt spid="3"/>
                                        </p:tgtEl>
                                      </p:cBhvr>
                                      <p:to x="100000" y="100000"/>
                                    </p:animScale>
                                    <p:animScale>
                                      <p:cBhvr>
                                        <p:cTn id="39" dur="26">
                                          <p:stCondLst>
                                            <p:cond delay="1808"/>
                                          </p:stCondLst>
                                        </p:cTn>
                                        <p:tgtEl>
                                          <p:spTgt spid="3"/>
                                        </p:tgtEl>
                                      </p:cBhvr>
                                      <p:to x="100000" y="95000"/>
                                    </p:animScale>
                                    <p:animScale>
                                      <p:cBhvr>
                                        <p:cTn id="4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8" y="333477"/>
            <a:ext cx="4686411"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Conclusion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837145A8-DC5A-461D-AEA1-B686E7A2A96B}"/>
              </a:ext>
            </a:extLst>
          </p:cNvPr>
          <p:cNvSpPr txBox="1"/>
          <p:nvPr/>
        </p:nvSpPr>
        <p:spPr>
          <a:xfrm>
            <a:off x="3672031" y="1011192"/>
            <a:ext cx="4847937" cy="646331"/>
          </a:xfrm>
          <a:prstGeom prst="rect">
            <a:avLst/>
          </a:prstGeom>
          <a:noFill/>
        </p:spPr>
        <p:txBody>
          <a:bodyPr wrap="square" rtlCol="0">
            <a:spAutoFit/>
          </a:bodyPr>
          <a:lstStyle/>
          <a:p>
            <a:r>
              <a:rPr lang="en-US" sz="3600" dirty="0">
                <a:solidFill>
                  <a:srgbClr val="7030A0"/>
                </a:solidFill>
              </a:rPr>
              <a:t>Prediction of in-class test</a:t>
            </a:r>
            <a:endParaRPr lang="en-US" sz="3600" dirty="0">
              <a:solidFill>
                <a:srgbClr val="FF0000"/>
              </a:solidFill>
            </a:endParaRPr>
          </a:p>
        </p:txBody>
      </p:sp>
      <p:grpSp>
        <p:nvGrpSpPr>
          <p:cNvPr id="8" name="组合 7">
            <a:extLst>
              <a:ext uri="{FF2B5EF4-FFF2-40B4-BE49-F238E27FC236}">
                <a16:creationId xmlns:a16="http://schemas.microsoft.com/office/drawing/2014/main" id="{3B6C47BA-4CB1-4073-905B-8DE5B08D21DE}"/>
              </a:ext>
            </a:extLst>
          </p:cNvPr>
          <p:cNvGrpSpPr/>
          <p:nvPr/>
        </p:nvGrpSpPr>
        <p:grpSpPr>
          <a:xfrm>
            <a:off x="694944" y="2269892"/>
            <a:ext cx="5056632" cy="3084058"/>
            <a:chOff x="694944" y="2269892"/>
            <a:chExt cx="5056632" cy="3084058"/>
          </a:xfrm>
        </p:grpSpPr>
        <p:pic>
          <p:nvPicPr>
            <p:cNvPr id="10" name="Picture 6" descr="Laptop Mask 1.png">
              <a:extLst>
                <a:ext uri="{FF2B5EF4-FFF2-40B4-BE49-F238E27FC236}">
                  <a16:creationId xmlns:a16="http://schemas.microsoft.com/office/drawing/2014/main" id="{D14A17D5-30E0-47AB-97CE-F5EEC25561CF}"/>
                </a:ext>
              </a:extLst>
            </p:cNvPr>
            <p:cNvPicPr>
              <a:picLocks noChangeAspect="1"/>
            </p:cNvPicPr>
            <p:nvPr/>
          </p:nvPicPr>
          <p:blipFill>
            <a:blip r:embed="rId4" cstate="print"/>
            <a:stretch>
              <a:fillRect/>
            </a:stretch>
          </p:blipFill>
          <p:spPr>
            <a:xfrm>
              <a:off x="694944" y="2269892"/>
              <a:ext cx="5056632" cy="3084058"/>
            </a:xfrm>
            <a:prstGeom prst="rect">
              <a:avLst/>
            </a:prstGeom>
          </p:spPr>
        </p:pic>
        <p:sp>
          <p:nvSpPr>
            <p:cNvPr id="11" name="直角三角形 10">
              <a:extLst>
                <a:ext uri="{FF2B5EF4-FFF2-40B4-BE49-F238E27FC236}">
                  <a16:creationId xmlns:a16="http://schemas.microsoft.com/office/drawing/2014/main" id="{2A2D58D5-97FB-4ED7-B015-10B56AD2AEA3}"/>
                </a:ext>
              </a:extLst>
            </p:cNvPr>
            <p:cNvSpPr/>
            <p:nvPr/>
          </p:nvSpPr>
          <p:spPr>
            <a:xfrm>
              <a:off x="1308296" y="2446537"/>
              <a:ext cx="3843674" cy="2453409"/>
            </a:xfrm>
            <a:prstGeom prst="rtTriangle">
              <a:avLst/>
            </a:prstGeom>
            <a:solidFill>
              <a:srgbClr val="049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a:extLst>
                <a:ext uri="{FF2B5EF4-FFF2-40B4-BE49-F238E27FC236}">
                  <a16:creationId xmlns:a16="http://schemas.microsoft.com/office/drawing/2014/main" id="{7DB6ADF5-EE83-4E68-A047-1A0E4121CDDD}"/>
                </a:ext>
              </a:extLst>
            </p:cNvPr>
            <p:cNvSpPr/>
            <p:nvPr/>
          </p:nvSpPr>
          <p:spPr>
            <a:xfrm flipH="1" flipV="1">
              <a:off x="1300118" y="2438359"/>
              <a:ext cx="3843674" cy="2453409"/>
            </a:xfrm>
            <a:prstGeom prst="rtTriangle">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a:extLst>
                <a:ext uri="{FF2B5EF4-FFF2-40B4-BE49-F238E27FC236}">
                  <a16:creationId xmlns:a16="http://schemas.microsoft.com/office/drawing/2014/main" id="{C50251BB-D7A1-49D7-828C-EDF1E07A950D}"/>
                </a:ext>
              </a:extLst>
            </p:cNvPr>
            <p:cNvSpPr/>
            <p:nvPr/>
          </p:nvSpPr>
          <p:spPr>
            <a:xfrm>
              <a:off x="2698561" y="3084423"/>
              <a:ext cx="1046788" cy="10467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descr="图片包含 游戏机, 标志, 钟表&#10;&#10;描述已自动生成">
            <a:extLst>
              <a:ext uri="{FF2B5EF4-FFF2-40B4-BE49-F238E27FC236}">
                <a16:creationId xmlns:a16="http://schemas.microsoft.com/office/drawing/2014/main" id="{8C834C13-CC68-495D-8984-CDD1E8CD9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96" y="3189780"/>
            <a:ext cx="836074" cy="836074"/>
          </a:xfrm>
          <a:prstGeom prst="rect">
            <a:avLst/>
          </a:prstGeom>
        </p:spPr>
      </p:pic>
      <p:sp>
        <p:nvSpPr>
          <p:cNvPr id="4" name="文本框 3">
            <a:extLst>
              <a:ext uri="{FF2B5EF4-FFF2-40B4-BE49-F238E27FC236}">
                <a16:creationId xmlns:a16="http://schemas.microsoft.com/office/drawing/2014/main" id="{DD050B7C-F012-4BFD-A9EE-FCF92D3E9937}"/>
              </a:ext>
            </a:extLst>
          </p:cNvPr>
          <p:cNvSpPr txBox="1"/>
          <p:nvPr/>
        </p:nvSpPr>
        <p:spPr>
          <a:xfrm>
            <a:off x="6215010" y="2380760"/>
            <a:ext cx="5829208" cy="3139321"/>
          </a:xfrm>
          <a:prstGeom prst="rect">
            <a:avLst/>
          </a:prstGeom>
          <a:noFill/>
        </p:spPr>
        <p:txBody>
          <a:bodyPr wrap="square" rtlCol="0">
            <a:spAutoFit/>
          </a:bodyPr>
          <a:lstStyle/>
          <a:p>
            <a:r>
              <a:rPr lang="en-US" dirty="0">
                <a:solidFill>
                  <a:srgbClr val="445469"/>
                </a:solidFill>
              </a:rPr>
              <a:t>We choose color features and SVM classifier to make predictions. The test time of about 500 test sets is 40s, so we predict that the test time of 2500 test sets is </a:t>
            </a:r>
            <a:r>
              <a:rPr lang="en-US" dirty="0">
                <a:solidFill>
                  <a:srgbClr val="C00000"/>
                </a:solidFill>
              </a:rPr>
              <a:t>200s</a:t>
            </a:r>
            <a:r>
              <a:rPr lang="en-US" dirty="0">
                <a:solidFill>
                  <a:srgbClr val="445469"/>
                </a:solidFill>
              </a:rPr>
              <a:t>. Under the same computer configuration as above, the calculation time is 200s. If you use </a:t>
            </a:r>
            <a:r>
              <a:rPr lang="en-US">
                <a:solidFill>
                  <a:srgbClr val="445469"/>
                </a:solidFill>
              </a:rPr>
              <a:t>a MacBook </a:t>
            </a:r>
            <a:r>
              <a:rPr lang="en-US" dirty="0">
                <a:solidFill>
                  <a:srgbClr val="445469"/>
                </a:solidFill>
              </a:rPr>
              <a:t>air, the time will be doubled to 400s.</a:t>
            </a:r>
          </a:p>
          <a:p>
            <a:endParaRPr lang="en-US" dirty="0">
              <a:solidFill>
                <a:srgbClr val="445469"/>
              </a:solidFill>
            </a:endParaRPr>
          </a:p>
          <a:p>
            <a:r>
              <a:rPr lang="en-US" dirty="0">
                <a:solidFill>
                  <a:srgbClr val="445469"/>
                </a:solidFill>
              </a:rPr>
              <a:t>Since the </a:t>
            </a:r>
            <a:r>
              <a:rPr lang="en-US" altLang="zh-CN" dirty="0">
                <a:solidFill>
                  <a:srgbClr val="445469"/>
                </a:solidFill>
              </a:rPr>
              <a:t>test</a:t>
            </a:r>
            <a:r>
              <a:rPr lang="en-US" dirty="0">
                <a:solidFill>
                  <a:srgbClr val="445469"/>
                </a:solidFill>
              </a:rPr>
              <a:t> accuracy is related to the selection of the training and test sets, it is difficult to make accurate prediction. After comprehensive consideration, we believe that the accuracy of the in-class test will be around </a:t>
            </a:r>
            <a:r>
              <a:rPr lang="en-US" dirty="0">
                <a:solidFill>
                  <a:srgbClr val="C00000"/>
                </a:solidFill>
              </a:rPr>
              <a:t>58%</a:t>
            </a:r>
            <a:r>
              <a:rPr lang="en-US" dirty="0">
                <a:solidFill>
                  <a:srgbClr val="445469"/>
                </a:solidFill>
              </a:rPr>
              <a:t>.</a:t>
            </a:r>
          </a:p>
        </p:txBody>
      </p:sp>
      <p:sp>
        <p:nvSpPr>
          <p:cNvPr id="21" name="矩形 20">
            <a:extLst>
              <a:ext uri="{FF2B5EF4-FFF2-40B4-BE49-F238E27FC236}">
                <a16:creationId xmlns:a16="http://schemas.microsoft.com/office/drawing/2014/main" id="{A8146DE6-9CF0-4A2B-80AA-8E11940D494B}"/>
              </a:ext>
            </a:extLst>
          </p:cNvPr>
          <p:cNvSpPr/>
          <p:nvPr/>
        </p:nvSpPr>
        <p:spPr>
          <a:xfrm>
            <a:off x="5203094" y="118033"/>
            <a:ext cx="6988906" cy="738664"/>
          </a:xfrm>
          <a:prstGeom prst="rect">
            <a:avLst/>
          </a:prstGeom>
        </p:spPr>
        <p:txBody>
          <a:bodyPr wrap="square">
            <a:spAutoFit/>
          </a:bodyPr>
          <a:lstStyle/>
          <a:p>
            <a:r>
              <a:rPr lang="en-US" sz="1400" dirty="0">
                <a:solidFill>
                  <a:srgbClr val="445469"/>
                </a:solidFill>
              </a:rPr>
              <a:t>Computer configuration:</a:t>
            </a:r>
          </a:p>
          <a:p>
            <a:r>
              <a:rPr lang="en-US" sz="1400" dirty="0">
                <a:solidFill>
                  <a:srgbClr val="445469"/>
                </a:solidFill>
              </a:rPr>
              <a:t>System: Microsoft Windows 10 x64  | GPU: NVIDIA GeForce RTX 2070 SUPER (8192 MB)</a:t>
            </a:r>
          </a:p>
          <a:p>
            <a:r>
              <a:rPr lang="en-US" sz="1400" dirty="0">
                <a:solidFill>
                  <a:srgbClr val="445469"/>
                </a:solidFill>
              </a:rPr>
              <a:t>CPU: Intel(R) Core(TM) i7-9700K CPU @ 3.60GHz(3600 MHz) | RAM: 16.00 GB (2400 MHz)</a:t>
            </a:r>
          </a:p>
        </p:txBody>
      </p:sp>
    </p:spTree>
    <p:extLst>
      <p:ext uri="{BB962C8B-B14F-4D97-AF65-F5344CB8AC3E}">
        <p14:creationId xmlns:p14="http://schemas.microsoft.com/office/powerpoint/2010/main" val="285495075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randombar(horizontal)">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21"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1000"/>
                                        <p:tgtEl>
                                          <p:spTgt spid="3"/>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pic>
        <p:nvPicPr>
          <p:cNvPr id="13" name="图片 12">
            <a:extLst>
              <a:ext uri="{FF2B5EF4-FFF2-40B4-BE49-F238E27FC236}">
                <a16:creationId xmlns:a16="http://schemas.microsoft.com/office/drawing/2014/main" id="{83290026-F2D8-4450-8B44-73010F491404}"/>
              </a:ext>
            </a:extLst>
          </p:cNvPr>
          <p:cNvPicPr>
            <a:picLocks noChangeAspect="1"/>
          </p:cNvPicPr>
          <p:nvPr/>
        </p:nvPicPr>
        <p:blipFill>
          <a:blip r:embed="rId5"/>
          <a:stretch>
            <a:fillRect/>
          </a:stretch>
        </p:blipFill>
        <p:spPr>
          <a:xfrm>
            <a:off x="2558142" y="500538"/>
            <a:ext cx="7075715" cy="5836736"/>
          </a:xfrm>
          <a:prstGeom prst="rect">
            <a:avLst/>
          </a:prstGeom>
        </p:spPr>
      </p:pic>
      <p:sp>
        <p:nvSpPr>
          <p:cNvPr id="7" name="文本框 6"/>
          <p:cNvSpPr txBox="1"/>
          <p:nvPr/>
        </p:nvSpPr>
        <p:spPr>
          <a:xfrm>
            <a:off x="1431036" y="1996012"/>
            <a:ext cx="9329928" cy="1862048"/>
          </a:xfrm>
          <a:prstGeom prst="rect">
            <a:avLst/>
          </a:prstGeom>
          <a:noFill/>
        </p:spPr>
        <p:txBody>
          <a:bodyPr wrap="square" rtlCol="0">
            <a:spAutoFit/>
          </a:bodyPr>
          <a:lstStyle/>
          <a:p>
            <a:r>
              <a:rPr lang="en-US" altLang="zh-CN" sz="11500" b="1" dirty="0">
                <a:gradFill flip="none" rotWithShape="1">
                  <a:gsLst>
                    <a:gs pos="0">
                      <a:schemeClr val="accent2">
                        <a:lumMod val="0"/>
                        <a:lumOff val="100000"/>
                      </a:schemeClr>
                    </a:gs>
                    <a:gs pos="31000">
                      <a:schemeClr val="accent2">
                        <a:lumMod val="0"/>
                        <a:lumOff val="100000"/>
                      </a:schemeClr>
                    </a:gs>
                    <a:gs pos="100000">
                      <a:schemeClr val="accent2">
                        <a:lumMod val="100000"/>
                      </a:schemeClr>
                    </a:gs>
                  </a:gsLst>
                  <a:path path="circle">
                    <a:fillToRect l="50000" t="50000" r="50000" b="50000"/>
                  </a:path>
                  <a:tileRect/>
                </a:gradFill>
                <a:latin typeface="微软雅黑" panose="020B0503020204020204" pitchFamily="34" charset="-122"/>
                <a:ea typeface="微软雅黑" panose="020B0503020204020204" pitchFamily="34" charset="-122"/>
              </a:rPr>
              <a:t>THANK </a:t>
            </a:r>
            <a:r>
              <a:rPr lang="en-US" altLang="zh-CN"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rPr>
              <a:t>YOU</a:t>
            </a:r>
            <a:endParaRPr lang="zh-CN" altLang="en-US" sz="11500" b="1" dirty="0">
              <a:gradFill flip="none" rotWithShape="1">
                <a:gsLst>
                  <a:gs pos="0">
                    <a:schemeClr val="accent2">
                      <a:lumMod val="0"/>
                      <a:lumOff val="100000"/>
                    </a:schemeClr>
                  </a:gs>
                  <a:gs pos="51000">
                    <a:schemeClr val="accent2">
                      <a:lumMod val="20000"/>
                      <a:lumOff val="80000"/>
                    </a:schemeClr>
                  </a:gs>
                  <a:gs pos="100000">
                    <a:schemeClr val="accent2">
                      <a:lumMod val="100000"/>
                    </a:schemeClr>
                  </a:gs>
                </a:gsLst>
                <a:path path="circle">
                  <a:fillToRect l="50000" t="-80000" r="50000" b="180000"/>
                </a:path>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5883"/>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58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grpSp>
        <p:nvGrpSpPr>
          <p:cNvPr id="7" name="组合 6"/>
          <p:cNvGrpSpPr/>
          <p:nvPr/>
        </p:nvGrpSpPr>
        <p:grpSpPr>
          <a:xfrm>
            <a:off x="43382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11847" y="2641163"/>
            <a:ext cx="5726834" cy="1368425"/>
            <a:chOff x="6672263" y="2708275"/>
            <a:chExt cx="5726834" cy="1368425"/>
          </a:xfrm>
        </p:grpSpPr>
        <p:grpSp>
          <p:nvGrpSpPr>
            <p:cNvPr id="13" name="组合 2"/>
            <p:cNvGrpSpPr>
              <a:grpSpLocks/>
            </p:cNvGrpSpPr>
            <p:nvPr/>
          </p:nvGrpSpPr>
          <p:grpSpPr bwMode="auto">
            <a:xfrm>
              <a:off x="6888163" y="3098799"/>
              <a:ext cx="4900564" cy="628120"/>
              <a:chOff x="322440" y="4184903"/>
              <a:chExt cx="4900847" cy="628332"/>
            </a:xfrm>
          </p:grpSpPr>
          <p:sp>
            <p:nvSpPr>
              <p:cNvPr id="14" name="文本框 13"/>
              <p:cNvSpPr txBox="1"/>
              <p:nvPr/>
            </p:nvSpPr>
            <p:spPr>
              <a:xfrm>
                <a:off x="1198791" y="4184903"/>
                <a:ext cx="4024496" cy="523396"/>
              </a:xfrm>
              <a:prstGeom prst="rect">
                <a:avLst/>
              </a:prstGeom>
              <a:noFill/>
            </p:spPr>
            <p:txBody>
              <a:bodyPr wrap="square">
                <a:spAutoFit/>
              </a:bodyPr>
              <a:lstStyle/>
              <a:p>
                <a:pPr fontAlgn="base">
                  <a:spcBef>
                    <a:spcPct val="0"/>
                  </a:spcBef>
                  <a:spcAft>
                    <a:spcPct val="0"/>
                  </a:spcAft>
                  <a:defRPr/>
                </a:pPr>
                <a:r>
                  <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Data preprocessing</a:t>
                </a:r>
                <a:endParaRPr lang="zh-CN" altLang="en-US" sz="28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a:grpSpLocks/>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black"/>
                </a:solidFill>
              </a:endParaRPr>
            </a:p>
          </p:txBody>
        </p:sp>
        <p:sp>
          <p:nvSpPr>
            <p:cNvPr id="19" name="矩形 33"/>
            <p:cNvSpPr>
              <a:spLocks noChangeArrowheads="1"/>
            </p:cNvSpPr>
            <p:nvPr/>
          </p:nvSpPr>
          <p:spPr bwMode="auto">
            <a:xfrm>
              <a:off x="6672263" y="3620928"/>
              <a:ext cx="57268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en-US" altLang="zh-CN" sz="1600" dirty="0">
                  <a:solidFill>
                    <a:schemeClr val="tx1">
                      <a:lumMod val="50000"/>
                      <a:lumOff val="50000"/>
                    </a:schemeClr>
                  </a:solidFill>
                  <a:latin typeface="+mn-lt"/>
                  <a:ea typeface="微软雅黑" panose="020B0503020204020204" pitchFamily="34" charset="-122"/>
                  <a:sym typeface="Arial" panose="020B0604020202020204" pitchFamily="34" charset="0"/>
                </a:rPr>
                <a:t>                          Including rotation, zoom and translation.</a:t>
              </a:r>
            </a:p>
          </p:txBody>
        </p:sp>
      </p:grpSp>
    </p:spTree>
    <p:extLst>
      <p:ext uri="{BB962C8B-B14F-4D97-AF65-F5344CB8AC3E}">
        <p14:creationId xmlns:p14="http://schemas.microsoft.com/office/powerpoint/2010/main" val="154025757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- 1</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9" cy="3290510"/>
            <a:chOff x="776801" y="1609093"/>
            <a:chExt cx="3498659"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3"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6" cy="3290510"/>
            <a:chOff x="7774120" y="1609093"/>
            <a:chExt cx="3513226"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3"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3" cy="3290510"/>
            <a:chOff x="4275460" y="1609093"/>
            <a:chExt cx="3505943"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3"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them are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40" name="文本框 39">
            <a:extLst>
              <a:ext uri="{FF2B5EF4-FFF2-40B4-BE49-F238E27FC236}">
                <a16:creationId xmlns:a16="http://schemas.microsoft.com/office/drawing/2014/main" id="{02525E7C-64AC-4763-BFA7-045F607EFD89}"/>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6">
                    <a:lumMod val="75000"/>
                  </a:schemeClr>
                </a:solidFill>
              </a:rPr>
              <a:t>The area surrounded by the green square is in the range of 100 and 300 of x and y. This is used to help confirm the location of the image pixels.</a:t>
            </a:r>
          </a:p>
        </p:txBody>
      </p:sp>
    </p:spTree>
    <p:extLst>
      <p:ext uri="{BB962C8B-B14F-4D97-AF65-F5344CB8AC3E}">
        <p14:creationId xmlns:p14="http://schemas.microsoft.com/office/powerpoint/2010/main" val="259237327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inVertical)">
                                      <p:cBhvr>
                                        <p:cTn id="31"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- 2</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498658" cy="3290510"/>
            <a:chOff x="776801" y="1609093"/>
            <a:chExt cx="3498658"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757" y="1609093"/>
              <a:ext cx="3382702" cy="2537027"/>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513225" cy="3290510"/>
            <a:chOff x="7774120" y="1609093"/>
            <a:chExt cx="3513225"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904643" y="1609093"/>
              <a:ext cx="3382702" cy="2537027"/>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505942" cy="3290510"/>
            <a:chOff x="4275460" y="1609093"/>
            <a:chExt cx="3505942"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98700" y="1609093"/>
              <a:ext cx="3382702" cy="2537027"/>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1012200"/>
            <a:chOff x="878209" y="5237048"/>
            <a:chExt cx="10348750" cy="1012200"/>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severely tilted to the right and the face area is small.</a:t>
              </a:r>
            </a:p>
          </p:txBody>
        </p:sp>
        <p:sp>
          <p:nvSpPr>
            <p:cNvPr id="33" name="矩形 32"/>
            <p:cNvSpPr/>
            <p:nvPr/>
          </p:nvSpPr>
          <p:spPr>
            <a:xfrm>
              <a:off x="4376868" y="5237048"/>
              <a:ext cx="3322316" cy="101220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head in this picture is slightly tilted to the left, the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5" name="文本框 34">
            <a:extLst>
              <a:ext uri="{FF2B5EF4-FFF2-40B4-BE49-F238E27FC236}">
                <a16:creationId xmlns:a16="http://schemas.microsoft.com/office/drawing/2014/main" id="{35AB98AF-990D-4CA0-B7C2-03B92EE55170}"/>
              </a:ext>
            </a:extLst>
          </p:cNvPr>
          <p:cNvSpPr txBox="1"/>
          <p:nvPr/>
        </p:nvSpPr>
        <p:spPr>
          <a:xfrm>
            <a:off x="5771382" y="249382"/>
            <a:ext cx="5818909" cy="923330"/>
          </a:xfrm>
          <a:prstGeom prst="rect">
            <a:avLst/>
          </a:prstGeom>
          <a:noFill/>
        </p:spPr>
        <p:txBody>
          <a:bodyPr wrap="square" rtlCol="0">
            <a:spAutoFit/>
          </a:bodyPr>
          <a:lstStyle/>
          <a:p>
            <a:r>
              <a:rPr lang="en-US" dirty="0">
                <a:solidFill>
                  <a:schemeClr val="accent1">
                    <a:lumMod val="75000"/>
                  </a:schemeClr>
                </a:solidFill>
              </a:rPr>
              <a:t>The blue points are the midpoint of the symmetrical points of the face and the single points of the face. </a:t>
            </a:r>
          </a:p>
          <a:p>
            <a:r>
              <a:rPr lang="en-US" dirty="0">
                <a:solidFill>
                  <a:srgbClr val="FF0000"/>
                </a:solidFill>
              </a:rPr>
              <a:t>The red line is the regression line of the blue points.</a:t>
            </a:r>
          </a:p>
        </p:txBody>
      </p:sp>
    </p:spTree>
    <p:extLst>
      <p:ext uri="{BB962C8B-B14F-4D97-AF65-F5344CB8AC3E}">
        <p14:creationId xmlns:p14="http://schemas.microsoft.com/office/powerpoint/2010/main" val="651118906"/>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- 3</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6271" cy="3290510"/>
            <a:chOff x="776801" y="1609093"/>
            <a:chExt cx="3336271"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863" cy="2683823"/>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09093"/>
            <a:ext cx="3498660" cy="3290510"/>
            <a:chOff x="7774120" y="1609093"/>
            <a:chExt cx="3498660" cy="329051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09093"/>
              <a:ext cx="3397252" cy="2608958"/>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606" cy="3290510"/>
            <a:chOff x="4275460" y="1609093"/>
            <a:chExt cx="3410606"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198" cy="2630152"/>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grpSp>
        <p:nvGrpSpPr>
          <p:cNvPr id="31" name="组合 30"/>
          <p:cNvGrpSpPr/>
          <p:nvPr/>
        </p:nvGrpSpPr>
        <p:grpSpPr>
          <a:xfrm>
            <a:off x="878209" y="5237048"/>
            <a:ext cx="10348750" cy="753668"/>
            <a:chOff x="878209" y="5237048"/>
            <a:chExt cx="10348750" cy="753668"/>
          </a:xfrm>
        </p:grpSpPr>
        <p:sp>
          <p:nvSpPr>
            <p:cNvPr id="32" name="矩形 31"/>
            <p:cNvSpPr/>
            <p:nvPr/>
          </p:nvSpPr>
          <p:spPr>
            <a:xfrm>
              <a:off x="878209"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his head in not exactly at the center of the image.</a:t>
              </a:r>
            </a:p>
          </p:txBody>
        </p:sp>
        <p:sp>
          <p:nvSpPr>
            <p:cNvPr id="33" name="矩形 32"/>
            <p:cNvSpPr/>
            <p:nvPr/>
          </p:nvSpPr>
          <p:spPr>
            <a:xfrm>
              <a:off x="4376868" y="5237048"/>
              <a:ext cx="3322316" cy="75366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small and most of the area is on the right side of the image.</a:t>
              </a:r>
            </a:p>
          </p:txBody>
        </p:sp>
        <p:sp>
          <p:nvSpPr>
            <p:cNvPr id="34" name="矩形 33"/>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
        <p:nvSpPr>
          <p:cNvPr id="36" name="文本框 35">
            <a:extLst>
              <a:ext uri="{FF2B5EF4-FFF2-40B4-BE49-F238E27FC236}">
                <a16:creationId xmlns:a16="http://schemas.microsoft.com/office/drawing/2014/main" id="{074A9539-7DDC-4FB8-A200-62E5D6344271}"/>
              </a:ext>
            </a:extLst>
          </p:cNvPr>
          <p:cNvSpPr txBox="1"/>
          <p:nvPr/>
        </p:nvSpPr>
        <p:spPr>
          <a:xfrm>
            <a:off x="5771382" y="406394"/>
            <a:ext cx="5818909" cy="646331"/>
          </a:xfrm>
          <a:prstGeom prst="rect">
            <a:avLst/>
          </a:prstGeom>
          <a:noFill/>
        </p:spPr>
        <p:txBody>
          <a:bodyPr wrap="square" rtlCol="0">
            <a:spAutoFit/>
          </a:bodyPr>
          <a:lstStyle/>
          <a:p>
            <a:r>
              <a:rPr lang="en-US" dirty="0"/>
              <a:t>The black area is created by the rotation function of </a:t>
            </a:r>
            <a:r>
              <a:rPr lang="en-US" dirty="0" err="1"/>
              <a:t>EBImage</a:t>
            </a:r>
            <a:r>
              <a:rPr lang="en-US" dirty="0"/>
              <a:t>. We can see that </a:t>
            </a:r>
            <a:r>
              <a:rPr lang="en-US"/>
              <a:t>everyone's face </a:t>
            </a:r>
            <a:r>
              <a:rPr lang="en-US" dirty="0"/>
              <a:t>are now vertical.</a:t>
            </a:r>
          </a:p>
        </p:txBody>
      </p:sp>
    </p:spTree>
    <p:extLst>
      <p:ext uri="{BB962C8B-B14F-4D97-AF65-F5344CB8AC3E}">
        <p14:creationId xmlns:p14="http://schemas.microsoft.com/office/powerpoint/2010/main" val="397764970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anim calcmode="lin" valueType="num">
                                      <p:cBhvr>
                                        <p:cTn id="26" dur="500" fill="hold"/>
                                        <p:tgtEl>
                                          <p:spTgt spid="31"/>
                                        </p:tgtEl>
                                        <p:attrNameLst>
                                          <p:attrName>ppt_x</p:attrName>
                                        </p:attrNameLst>
                                      </p:cBhvr>
                                      <p:tavLst>
                                        <p:tav tm="0">
                                          <p:val>
                                            <p:strVal val="#ppt_x"/>
                                          </p:val>
                                        </p:tav>
                                        <p:tav tm="100000">
                                          <p:val>
                                            <p:strVal val="#ppt_x"/>
                                          </p:val>
                                        </p:tav>
                                      </p:tavLst>
                                    </p:anim>
                                    <p:anim calcmode="lin" valueType="num">
                                      <p:cBhvr>
                                        <p:cTn id="27" dur="5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- 4</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609093"/>
            <a:ext cx="3335670"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78209" y="1609093"/>
              <a:ext cx="3234262" cy="2684379"/>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18433"/>
            <a:ext cx="3498659" cy="3281170"/>
            <a:chOff x="7774120" y="1618433"/>
            <a:chExt cx="3498659" cy="3281170"/>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60393" y="1618433"/>
              <a:ext cx="3412386" cy="2620576"/>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1"/>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solidFill>
                <a:srgbClr val="ADBACA"/>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altLang="zh-CN" dirty="0">
                <a:solidFill>
                  <a:schemeClr val="accent6">
                    <a:lumMod val="75000"/>
                  </a:schemeClr>
                </a:solidFill>
              </a:rPr>
              <a:t>We choose the distance between the midpoint of two pupils and the bottom of the nose as a fix distance to zoom every images.</a:t>
            </a:r>
            <a:r>
              <a:rPr lang="en-US" dirty="0">
                <a:solidFill>
                  <a:schemeClr val="accent6">
                    <a:lumMod val="75000"/>
                  </a:schemeClr>
                </a:solidFill>
              </a:rPr>
              <a:t> Looking at the area of the green square, it still represents 100-300 for x and y. </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495136"/>
            <a:chOff x="878209" y="5237048"/>
            <a:chExt cx="10348750" cy="495136"/>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off-center.</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495136"/>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The person's face area is slightly off-center.</a:t>
              </a:r>
            </a:p>
          </p:txBody>
        </p:sp>
      </p:grpSp>
    </p:spTree>
    <p:extLst>
      <p:ext uri="{BB962C8B-B14F-4D97-AF65-F5344CB8AC3E}">
        <p14:creationId xmlns:p14="http://schemas.microsoft.com/office/powerpoint/2010/main" val="557947315"/>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- 5</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155" y="1609093"/>
            <a:ext cx="3322316" cy="3290510"/>
            <a:chOff x="776801" y="1609093"/>
            <a:chExt cx="3335670" cy="32905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82176" y="1609093"/>
              <a:ext cx="3230295" cy="2648872"/>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774120" y="1625858"/>
            <a:ext cx="3452839" cy="3273745"/>
            <a:chOff x="7774120" y="1625858"/>
            <a:chExt cx="3452839" cy="3273745"/>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75528" y="1625858"/>
              <a:ext cx="3351431" cy="2573763"/>
            </a:xfrm>
            <a:prstGeom prst="rect">
              <a:avLst/>
            </a:prstGeom>
          </p:spPr>
        </p:pic>
        <p:sp>
          <p:nvSpPr>
            <p:cNvPr id="16" name="TextBox 38"/>
            <p:cNvSpPr txBox="1"/>
            <p:nvPr/>
          </p:nvSpPr>
          <p:spPr>
            <a:xfrm>
              <a:off x="777412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609093"/>
            <a:ext cx="3410877" cy="3290510"/>
            <a:chOff x="4275460" y="1609093"/>
            <a:chExt cx="3410877" cy="329051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609093"/>
              <a:ext cx="3309469" cy="2629920"/>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03202"/>
            <a:ext cx="5818909" cy="1200329"/>
          </a:xfrm>
          <a:prstGeom prst="rect">
            <a:avLst/>
          </a:prstGeom>
          <a:noFill/>
        </p:spPr>
        <p:txBody>
          <a:bodyPr wrap="square" rtlCol="0">
            <a:spAutoFit/>
          </a:bodyPr>
          <a:lstStyle/>
          <a:p>
            <a:r>
              <a:rPr lang="en-US" dirty="0">
                <a:solidFill>
                  <a:schemeClr val="accent6">
                    <a:lumMod val="75000"/>
                  </a:schemeClr>
                </a:solidFill>
              </a:rPr>
              <a:t>Although the face area has become smaller visually, it contains more pixels. </a:t>
            </a:r>
          </a:p>
          <a:p>
            <a:r>
              <a:rPr lang="en-US" dirty="0">
                <a:solidFill>
                  <a:srgbClr val="445469"/>
                </a:solidFill>
              </a:rPr>
              <a:t>Then we translate image’s number 37 point to the (500, 375). And put the other points to the appropriate position.</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All good!</a:t>
              </a:r>
            </a:p>
          </p:txBody>
        </p:sp>
      </p:grpSp>
    </p:spTree>
    <p:extLst>
      <p:ext uri="{BB962C8B-B14F-4D97-AF65-F5344CB8AC3E}">
        <p14:creationId xmlns:p14="http://schemas.microsoft.com/office/powerpoint/2010/main" val="3554066487"/>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13632" t="9293" r="6710" b="5218"/>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fontAlgn="base">
              <a:spcBef>
                <a:spcPct val="0"/>
              </a:spcBef>
              <a:spcAft>
                <a:spcPct val="0"/>
              </a:spcAft>
              <a:defRPr/>
            </a:pPr>
            <a:r>
              <a:rPr lang="en-US" altLang="zh-CN" sz="2800" b="1" dirty="0">
                <a:solidFill>
                  <a:srgbClr val="D66212"/>
                </a:solidFill>
                <a:latin typeface="微软雅黑" panose="020B0503020204020204" pitchFamily="34" charset="-122"/>
                <a:ea typeface="微软雅黑" panose="020B0503020204020204" pitchFamily="34" charset="-122"/>
              </a:rPr>
              <a:t>Data preprocessing - 6</a:t>
            </a:r>
            <a:endParaRPr lang="zh-CN" altLang="en-US" sz="2800" b="1" dirty="0">
              <a:solidFill>
                <a:srgbClr val="D6621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76801" y="1767011"/>
            <a:ext cx="3289253" cy="3132593"/>
            <a:chOff x="776801" y="1816593"/>
            <a:chExt cx="3207800" cy="308301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p:blipFill>
          <p:spPr>
            <a:xfrm>
              <a:off x="892179" y="1816593"/>
              <a:ext cx="3092422" cy="2341451"/>
            </a:xfrm>
            <a:prstGeom prst="rect">
              <a:avLst/>
            </a:prstGeom>
          </p:spPr>
        </p:pic>
        <p:sp>
          <p:nvSpPr>
            <p:cNvPr id="6" name="TextBox 7"/>
            <p:cNvSpPr txBox="1"/>
            <p:nvPr/>
          </p:nvSpPr>
          <p:spPr>
            <a:xfrm>
              <a:off x="776801"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lang="en-US" sz="2129" b="1" kern="0" dirty="0">
                  <a:solidFill>
                    <a:srgbClr val="445469"/>
                  </a:solidFill>
                </a:rPr>
                <a:t>Image 2375</a:t>
              </a:r>
              <a:endParaRPr kumimoji="0" lang="en-US" sz="2129" b="1" i="0" u="none" strike="noStrike" kern="0" cap="none" spc="0" normalizeH="0" baseline="0" noProof="0" dirty="0">
                <a:ln>
                  <a:noFill/>
                </a:ln>
                <a:solidFill>
                  <a:srgbClr val="445469"/>
                </a:solidFill>
                <a:effectLst/>
                <a:uLnTx/>
                <a:uFillTx/>
              </a:endParaRPr>
            </a:p>
          </p:txBody>
        </p:sp>
        <p:sp>
          <p:nvSpPr>
            <p:cNvPr id="7" name="Freeform 153"/>
            <p:cNvSpPr>
              <a:spLocks noEditPoints="1"/>
            </p:cNvSpPr>
            <p:nvPr/>
          </p:nvSpPr>
          <p:spPr bwMode="auto">
            <a:xfrm>
              <a:off x="87820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8" name="Freeform 153"/>
            <p:cNvSpPr>
              <a:spLocks noEditPoints="1"/>
            </p:cNvSpPr>
            <p:nvPr/>
          </p:nvSpPr>
          <p:spPr bwMode="auto">
            <a:xfrm>
              <a:off x="117048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9" name="Freeform 153"/>
            <p:cNvSpPr>
              <a:spLocks noEditPoints="1"/>
            </p:cNvSpPr>
            <p:nvPr/>
          </p:nvSpPr>
          <p:spPr bwMode="auto">
            <a:xfrm>
              <a:off x="146276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dirty="0">
                <a:ln>
                  <a:noFill/>
                </a:ln>
                <a:solidFill>
                  <a:srgbClr val="262626"/>
                </a:solidFill>
                <a:effectLst/>
                <a:uLnTx/>
                <a:uFillTx/>
              </a:endParaRPr>
            </a:p>
          </p:txBody>
        </p:sp>
        <p:sp>
          <p:nvSpPr>
            <p:cNvPr id="10" name="Freeform 153"/>
            <p:cNvSpPr>
              <a:spLocks noEditPoints="1"/>
            </p:cNvSpPr>
            <p:nvPr/>
          </p:nvSpPr>
          <p:spPr bwMode="auto">
            <a:xfrm>
              <a:off x="175504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1" name="Freeform 153"/>
            <p:cNvSpPr>
              <a:spLocks noEditPoints="1"/>
            </p:cNvSpPr>
            <p:nvPr/>
          </p:nvSpPr>
          <p:spPr bwMode="auto">
            <a:xfrm>
              <a:off x="2047329"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14" name="组合 13"/>
          <p:cNvGrpSpPr/>
          <p:nvPr/>
        </p:nvGrpSpPr>
        <p:grpSpPr>
          <a:xfrm>
            <a:off x="7828048" y="1721691"/>
            <a:ext cx="3334805" cy="3177911"/>
            <a:chOff x="7774120" y="1709267"/>
            <a:chExt cx="3317516" cy="3190336"/>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7826928" y="1709267"/>
              <a:ext cx="3264708" cy="2471849"/>
            </a:xfrm>
            <a:prstGeom prst="rect">
              <a:avLst/>
            </a:prstGeom>
          </p:spPr>
        </p:pic>
        <p:sp>
          <p:nvSpPr>
            <p:cNvPr id="16" name="TextBox 38"/>
            <p:cNvSpPr txBox="1"/>
            <p:nvPr/>
          </p:nvSpPr>
          <p:spPr>
            <a:xfrm>
              <a:off x="7774120" y="4183954"/>
              <a:ext cx="1488167" cy="421629"/>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0113</a:t>
              </a:r>
            </a:p>
          </p:txBody>
        </p:sp>
        <p:sp>
          <p:nvSpPr>
            <p:cNvPr id="17" name="Freeform 153"/>
            <p:cNvSpPr>
              <a:spLocks noEditPoints="1"/>
            </p:cNvSpPr>
            <p:nvPr/>
          </p:nvSpPr>
          <p:spPr bwMode="auto">
            <a:xfrm>
              <a:off x="78755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8" name="Freeform 153"/>
            <p:cNvSpPr>
              <a:spLocks noEditPoints="1"/>
            </p:cNvSpPr>
            <p:nvPr/>
          </p:nvSpPr>
          <p:spPr bwMode="auto">
            <a:xfrm>
              <a:off x="81678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19" name="Freeform 153"/>
            <p:cNvSpPr>
              <a:spLocks noEditPoints="1"/>
            </p:cNvSpPr>
            <p:nvPr/>
          </p:nvSpPr>
          <p:spPr bwMode="auto">
            <a:xfrm>
              <a:off x="84600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0" name="Freeform 153"/>
            <p:cNvSpPr>
              <a:spLocks noEditPoints="1"/>
            </p:cNvSpPr>
            <p:nvPr/>
          </p:nvSpPr>
          <p:spPr bwMode="auto">
            <a:xfrm>
              <a:off x="87523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1" name="Freeform 153"/>
            <p:cNvSpPr>
              <a:spLocks noEditPoints="1"/>
            </p:cNvSpPr>
            <p:nvPr/>
          </p:nvSpPr>
          <p:spPr bwMode="auto">
            <a:xfrm>
              <a:off x="90446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grpSp>
        <p:nvGrpSpPr>
          <p:cNvPr id="22" name="组合 21"/>
          <p:cNvGrpSpPr/>
          <p:nvPr/>
        </p:nvGrpSpPr>
        <p:grpSpPr>
          <a:xfrm>
            <a:off x="4275460" y="1727353"/>
            <a:ext cx="3347682" cy="3172250"/>
            <a:chOff x="4275460" y="1727353"/>
            <a:chExt cx="3347682" cy="3172250"/>
          </a:xfrm>
        </p:grpSpPr>
        <p:pic>
          <p:nvPicPr>
            <p:cNvPr id="23" name="图片 22"/>
            <p:cNvPicPr>
              <a:picLocks noChangeAspect="1"/>
            </p:cNvPicPr>
            <p:nvPr/>
          </p:nvPicPr>
          <p:blipFill>
            <a:blip r:embed="rId6">
              <a:extLst>
                <a:ext uri="{28A0092B-C50C-407E-A947-70E740481C1C}">
                  <a14:useLocalDpi xmlns:a14="http://schemas.microsoft.com/office/drawing/2010/main" val="0"/>
                </a:ext>
              </a:extLst>
            </a:blip>
            <a:srcRect/>
            <a:stretch/>
          </p:blipFill>
          <p:spPr>
            <a:xfrm>
              <a:off x="4376868" y="1727353"/>
              <a:ext cx="3246274" cy="2435626"/>
            </a:xfrm>
            <a:prstGeom prst="rect">
              <a:avLst/>
            </a:prstGeom>
          </p:spPr>
        </p:pic>
        <p:sp>
          <p:nvSpPr>
            <p:cNvPr id="24" name="TextBox 48"/>
            <p:cNvSpPr txBox="1"/>
            <p:nvPr/>
          </p:nvSpPr>
          <p:spPr>
            <a:xfrm>
              <a:off x="4275460" y="4183954"/>
              <a:ext cx="1495922" cy="419987"/>
            </a:xfrm>
            <a:prstGeom prst="rect">
              <a:avLst/>
            </a:prstGeom>
            <a:noFill/>
          </p:spPr>
          <p:txBody>
            <a:bodyPr wrap="none" rtlCol="0">
              <a:spAutoFit/>
            </a:bodyPr>
            <a:lstStyle/>
            <a:p>
              <a:pPr marL="0" marR="0" lvl="0" indent="0" defTabSz="1217615" eaLnBrk="1" fontAlgn="auto" latinLnBrk="0" hangingPunct="1">
                <a:lnSpc>
                  <a:spcPct val="100000"/>
                </a:lnSpc>
                <a:spcBef>
                  <a:spcPts val="0"/>
                </a:spcBef>
                <a:spcAft>
                  <a:spcPts val="0"/>
                </a:spcAft>
                <a:buClrTx/>
                <a:buSzTx/>
                <a:buFontTx/>
                <a:buNone/>
                <a:tabLst/>
                <a:defRPr/>
              </a:pPr>
              <a:r>
                <a:rPr kumimoji="0" lang="en-US" sz="2129" b="1" i="0" u="none" strike="noStrike" kern="0" cap="none" spc="0" normalizeH="0" baseline="0" noProof="0" dirty="0">
                  <a:ln>
                    <a:noFill/>
                  </a:ln>
                  <a:solidFill>
                    <a:srgbClr val="445469"/>
                  </a:solidFill>
                  <a:effectLst/>
                  <a:uLnTx/>
                  <a:uFillTx/>
                </a:rPr>
                <a:t>Image 0944</a:t>
              </a:r>
            </a:p>
          </p:txBody>
        </p:sp>
        <p:sp>
          <p:nvSpPr>
            <p:cNvPr id="25" name="Freeform 153"/>
            <p:cNvSpPr>
              <a:spLocks noEditPoints="1"/>
            </p:cNvSpPr>
            <p:nvPr/>
          </p:nvSpPr>
          <p:spPr bwMode="auto">
            <a:xfrm>
              <a:off x="437686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6" name="Freeform 153"/>
            <p:cNvSpPr>
              <a:spLocks noEditPoints="1"/>
            </p:cNvSpPr>
            <p:nvPr/>
          </p:nvSpPr>
          <p:spPr bwMode="auto">
            <a:xfrm>
              <a:off x="466914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7" name="Freeform 153"/>
            <p:cNvSpPr>
              <a:spLocks noEditPoints="1"/>
            </p:cNvSpPr>
            <p:nvPr/>
          </p:nvSpPr>
          <p:spPr bwMode="auto">
            <a:xfrm>
              <a:off x="496142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8" name="Freeform 153"/>
            <p:cNvSpPr>
              <a:spLocks noEditPoints="1"/>
            </p:cNvSpPr>
            <p:nvPr/>
          </p:nvSpPr>
          <p:spPr bwMode="auto">
            <a:xfrm>
              <a:off x="525370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sp>
          <p:nvSpPr>
            <p:cNvPr id="29" name="Freeform 153"/>
            <p:cNvSpPr>
              <a:spLocks noEditPoints="1"/>
            </p:cNvSpPr>
            <p:nvPr/>
          </p:nvSpPr>
          <p:spPr bwMode="auto">
            <a:xfrm>
              <a:off x="5545988" y="4639761"/>
              <a:ext cx="268292" cy="259842"/>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FF0000"/>
            </a:solidFill>
            <a:ln w="9525">
              <a:solidFill>
                <a:srgbClr val="00B050"/>
              </a:solidFill>
              <a:round/>
              <a:headEnd/>
              <a:tailEnd/>
            </a:ln>
          </p:spPr>
          <p:txBody>
            <a:bodyPr vert="horz" wrap="square" lIns="121682" tIns="60841" rIns="121682" bIns="60841" numCol="1" anchor="t" anchorCtr="0" compatLnSpc="1">
              <a:prstTxWarp prst="textNoShape">
                <a:avLst/>
              </a:prstTxWarp>
            </a:bodyPr>
            <a:lstStyle/>
            <a:p>
              <a:pPr marL="0" marR="0" lvl="0" indent="0" defTabSz="1217615" eaLnBrk="1" fontAlgn="auto" latinLnBrk="0" hangingPunct="1">
                <a:lnSpc>
                  <a:spcPct val="100000"/>
                </a:lnSpc>
                <a:spcBef>
                  <a:spcPts val="0"/>
                </a:spcBef>
                <a:spcAft>
                  <a:spcPts val="0"/>
                </a:spcAft>
                <a:buClrTx/>
                <a:buSzTx/>
                <a:buFontTx/>
                <a:buNone/>
                <a:tabLst/>
                <a:defRPr/>
              </a:pPr>
              <a:endParaRPr kumimoji="0" lang="en-US" sz="3190" b="0" i="0" u="none" strike="noStrike" kern="0" cap="none" spc="0" normalizeH="0" baseline="0" noProof="0">
                <a:ln>
                  <a:noFill/>
                </a:ln>
                <a:solidFill>
                  <a:srgbClr val="262626"/>
                </a:solidFill>
                <a:effectLst/>
                <a:uLnTx/>
                <a:uFillTx/>
              </a:endParaRPr>
            </a:p>
          </p:txBody>
        </p:sp>
      </p:grpSp>
      <p:cxnSp>
        <p:nvCxnSpPr>
          <p:cNvPr id="30" name="Straight Connector 56"/>
          <p:cNvCxnSpPr/>
          <p:nvPr/>
        </p:nvCxnSpPr>
        <p:spPr>
          <a:xfrm>
            <a:off x="895109" y="5068325"/>
            <a:ext cx="10394271" cy="0"/>
          </a:xfrm>
          <a:prstGeom prst="line">
            <a:avLst/>
          </a:prstGeom>
          <a:noFill/>
          <a:ln w="9525" cap="flat" cmpd="sng" algn="ctr">
            <a:solidFill>
              <a:srgbClr val="ADBACA"/>
            </a:solidFill>
            <a:prstDash val="solid"/>
          </a:ln>
          <a:effectLst/>
        </p:spPr>
      </p:cxnSp>
      <p:sp>
        <p:nvSpPr>
          <p:cNvPr id="35" name="文本框 34">
            <a:extLst>
              <a:ext uri="{FF2B5EF4-FFF2-40B4-BE49-F238E27FC236}">
                <a16:creationId xmlns:a16="http://schemas.microsoft.com/office/drawing/2014/main" id="{BA8E3EC5-D630-4504-B29C-577DEA4D5A4C}"/>
              </a:ext>
            </a:extLst>
          </p:cNvPr>
          <p:cNvSpPr txBox="1"/>
          <p:nvPr/>
        </p:nvSpPr>
        <p:spPr>
          <a:xfrm>
            <a:off x="5771382" y="249382"/>
            <a:ext cx="5818909" cy="1200329"/>
          </a:xfrm>
          <a:prstGeom prst="rect">
            <a:avLst/>
          </a:prstGeom>
          <a:noFill/>
        </p:spPr>
        <p:txBody>
          <a:bodyPr wrap="square" rtlCol="0">
            <a:spAutoFit/>
          </a:bodyPr>
          <a:lstStyle/>
          <a:p>
            <a:r>
              <a:rPr lang="en-US" dirty="0">
                <a:solidFill>
                  <a:srgbClr val="445469"/>
                </a:solidFill>
              </a:rPr>
              <a:t>Choose part of image to observe possible features.</a:t>
            </a:r>
          </a:p>
          <a:p>
            <a:r>
              <a:rPr lang="en-US" dirty="0">
                <a:solidFill>
                  <a:schemeClr val="accent1">
                    <a:lumMod val="75000"/>
                  </a:schemeClr>
                </a:solidFill>
              </a:rPr>
              <a:t>The blue points is new feature points after rotation, zoom and translation.</a:t>
            </a:r>
          </a:p>
          <a:p>
            <a:r>
              <a:rPr lang="en-US" dirty="0">
                <a:solidFill>
                  <a:srgbClr val="FF0000"/>
                </a:solidFill>
              </a:rPr>
              <a:t>The red points is the center (500,375)</a:t>
            </a:r>
          </a:p>
        </p:txBody>
      </p:sp>
      <p:grpSp>
        <p:nvGrpSpPr>
          <p:cNvPr id="36" name="组合 35">
            <a:extLst>
              <a:ext uri="{FF2B5EF4-FFF2-40B4-BE49-F238E27FC236}">
                <a16:creationId xmlns:a16="http://schemas.microsoft.com/office/drawing/2014/main" id="{9F09C65C-78C7-4E35-9919-3E06E6AE2C8A}"/>
              </a:ext>
            </a:extLst>
          </p:cNvPr>
          <p:cNvGrpSpPr/>
          <p:nvPr/>
        </p:nvGrpSpPr>
        <p:grpSpPr>
          <a:xfrm>
            <a:off x="878209" y="5237048"/>
            <a:ext cx="10348750" cy="236603"/>
            <a:chOff x="878209" y="5237048"/>
            <a:chExt cx="10348750" cy="236603"/>
          </a:xfrm>
        </p:grpSpPr>
        <p:sp>
          <p:nvSpPr>
            <p:cNvPr id="37" name="矩形 36">
              <a:extLst>
                <a:ext uri="{FF2B5EF4-FFF2-40B4-BE49-F238E27FC236}">
                  <a16:creationId xmlns:a16="http://schemas.microsoft.com/office/drawing/2014/main" id="{F02BC9F7-0D27-4220-BD21-31E1EABE4657}"/>
                </a:ext>
              </a:extLst>
            </p:cNvPr>
            <p:cNvSpPr/>
            <p:nvPr/>
          </p:nvSpPr>
          <p:spPr>
            <a:xfrm>
              <a:off x="878209"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8" name="矩形 37">
              <a:extLst>
                <a:ext uri="{FF2B5EF4-FFF2-40B4-BE49-F238E27FC236}">
                  <a16:creationId xmlns:a16="http://schemas.microsoft.com/office/drawing/2014/main" id="{9321929A-47A4-4328-884D-13AD36397411}"/>
                </a:ext>
              </a:extLst>
            </p:cNvPr>
            <p:cNvSpPr/>
            <p:nvPr/>
          </p:nvSpPr>
          <p:spPr>
            <a:xfrm>
              <a:off x="4376868"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sp>
          <p:nvSpPr>
            <p:cNvPr id="39" name="矩形 38">
              <a:extLst>
                <a:ext uri="{FF2B5EF4-FFF2-40B4-BE49-F238E27FC236}">
                  <a16:creationId xmlns:a16="http://schemas.microsoft.com/office/drawing/2014/main" id="{AC34F3FA-A699-457C-8397-697148876CEB}"/>
                </a:ext>
              </a:extLst>
            </p:cNvPr>
            <p:cNvSpPr/>
            <p:nvPr/>
          </p:nvSpPr>
          <p:spPr>
            <a:xfrm>
              <a:off x="7904643" y="5237048"/>
              <a:ext cx="332231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Perfect!</a:t>
              </a:r>
            </a:p>
          </p:txBody>
        </p:sp>
      </p:grpSp>
      <p:sp>
        <p:nvSpPr>
          <p:cNvPr id="2" name="文本框 1">
            <a:extLst>
              <a:ext uri="{FF2B5EF4-FFF2-40B4-BE49-F238E27FC236}">
                <a16:creationId xmlns:a16="http://schemas.microsoft.com/office/drawing/2014/main" id="{33935992-67A3-4956-90C4-60205F0EBEF5}"/>
              </a:ext>
            </a:extLst>
          </p:cNvPr>
          <p:cNvSpPr txBox="1"/>
          <p:nvPr/>
        </p:nvSpPr>
        <p:spPr>
          <a:xfrm>
            <a:off x="2537691" y="5783975"/>
            <a:ext cx="7518400" cy="646331"/>
          </a:xfrm>
          <a:prstGeom prst="rect">
            <a:avLst/>
          </a:prstGeom>
          <a:noFill/>
        </p:spPr>
        <p:txBody>
          <a:bodyPr wrap="square" rtlCol="0">
            <a:spAutoFit/>
          </a:bodyPr>
          <a:lstStyle/>
          <a:p>
            <a:r>
              <a:rPr lang="en-US" sz="3600" dirty="0">
                <a:solidFill>
                  <a:srgbClr val="7030A0"/>
                </a:solidFill>
              </a:rPr>
              <a:t>What can we do base on these images?</a:t>
            </a:r>
          </a:p>
        </p:txBody>
      </p:sp>
    </p:spTree>
    <p:extLst>
      <p:ext uri="{BB962C8B-B14F-4D97-AF65-F5344CB8AC3E}">
        <p14:creationId xmlns:p14="http://schemas.microsoft.com/office/powerpoint/2010/main" val="2545808990"/>
      </p:ext>
    </p:extLst>
  </p:cSld>
  <p:clrMapOvr>
    <a:masterClrMapping/>
  </p:clrMapOvr>
  <mc:AlternateContent xmlns:mc="http://schemas.openxmlformats.org/markup-compatibility/2006" xmlns:p14="http://schemas.microsoft.com/office/powerpoint/2010/main">
    <mc:Choice Requires="p14">
      <p:transition>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1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1542</Words>
  <Application>Microsoft Office PowerPoint</Application>
  <PresentationFormat>宽屏</PresentationFormat>
  <Paragraphs>194</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Microsoft YaHei</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项 津旭</dc:creator>
  <cp:lastModifiedBy>项 津旭</cp:lastModifiedBy>
  <cp:revision>60</cp:revision>
  <dcterms:created xsi:type="dcterms:W3CDTF">2020-03-29T14:37:47Z</dcterms:created>
  <dcterms:modified xsi:type="dcterms:W3CDTF">2020-03-30T16:47:51Z</dcterms:modified>
</cp:coreProperties>
</file>